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86" r:id="rId3"/>
    <p:sldId id="271" r:id="rId4"/>
    <p:sldId id="272" r:id="rId5"/>
    <p:sldId id="273" r:id="rId6"/>
    <p:sldId id="274" r:id="rId7"/>
    <p:sldId id="263" r:id="rId8"/>
    <p:sldId id="265" r:id="rId9"/>
    <p:sldId id="282" r:id="rId10"/>
    <p:sldId id="275" r:id="rId11"/>
    <p:sldId id="266" r:id="rId12"/>
    <p:sldId id="267" r:id="rId13"/>
    <p:sldId id="268" r:id="rId14"/>
    <p:sldId id="269" r:id="rId15"/>
    <p:sldId id="258" r:id="rId16"/>
    <p:sldId id="257" r:id="rId17"/>
    <p:sldId id="259" r:id="rId18"/>
    <p:sldId id="260" r:id="rId19"/>
    <p:sldId id="262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4" r:id="rId28"/>
    <p:sldId id="285" r:id="rId2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876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334F-1171-45DA-B863-A3A54C879D17}" type="datetimeFigureOut">
              <a:rPr lang="zh-CN" altLang="en-US" smtClean="0"/>
              <a:t>2015/6/19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F138C-FD95-4123-B6A4-CCEFB96C0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809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334F-1171-45DA-B863-A3A54C879D17}" type="datetimeFigureOut">
              <a:rPr lang="zh-CN" altLang="en-US" smtClean="0"/>
              <a:t>2015/6/19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F138C-FD95-4123-B6A4-CCEFB96C0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7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334F-1171-45DA-B863-A3A54C879D17}" type="datetimeFigureOut">
              <a:rPr lang="zh-CN" altLang="en-US" smtClean="0"/>
              <a:t>2015/6/19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F138C-FD95-4123-B6A4-CCEFB96C0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134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334F-1171-45DA-B863-A3A54C879D17}" type="datetimeFigureOut">
              <a:rPr lang="zh-CN" altLang="en-US" smtClean="0"/>
              <a:t>2015/6/19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F138C-FD95-4123-B6A4-CCEFB96C0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915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334F-1171-45DA-B863-A3A54C879D17}" type="datetimeFigureOut">
              <a:rPr lang="zh-CN" altLang="en-US" smtClean="0"/>
              <a:t>2015/6/19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F138C-FD95-4123-B6A4-CCEFB96C0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137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334F-1171-45DA-B863-A3A54C879D17}" type="datetimeFigureOut">
              <a:rPr lang="zh-CN" altLang="en-US" smtClean="0"/>
              <a:t>2015/6/19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F138C-FD95-4123-B6A4-CCEFB96C0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114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334F-1171-45DA-B863-A3A54C879D17}" type="datetimeFigureOut">
              <a:rPr lang="zh-CN" altLang="en-US" smtClean="0"/>
              <a:t>2015/6/19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F138C-FD95-4123-B6A4-CCEFB96C0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612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334F-1171-45DA-B863-A3A54C879D17}" type="datetimeFigureOut">
              <a:rPr lang="zh-CN" altLang="en-US" smtClean="0"/>
              <a:t>2015/6/19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F138C-FD95-4123-B6A4-CCEFB96C0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08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334F-1171-45DA-B863-A3A54C879D17}" type="datetimeFigureOut">
              <a:rPr lang="zh-CN" altLang="en-US" smtClean="0"/>
              <a:t>2015/6/19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F138C-FD95-4123-B6A4-CCEFB96C0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175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334F-1171-45DA-B863-A3A54C879D17}" type="datetimeFigureOut">
              <a:rPr lang="zh-CN" altLang="en-US" smtClean="0"/>
              <a:t>2015/6/19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F138C-FD95-4123-B6A4-CCEFB96C0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111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334F-1171-45DA-B863-A3A54C879D17}" type="datetimeFigureOut">
              <a:rPr lang="zh-CN" altLang="en-US" smtClean="0"/>
              <a:t>2015/6/19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F138C-FD95-4123-B6A4-CCEFB96C0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985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5334F-1171-45DA-B863-A3A54C879D17}" type="datetimeFigureOut">
              <a:rPr lang="zh-CN" altLang="en-US" smtClean="0"/>
              <a:t>2015/6/19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F138C-FD95-4123-B6A4-CCEFB96C0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321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黑色底纹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grpSp>
        <p:nvGrpSpPr>
          <p:cNvPr id="2051" name="Group 3"/>
          <p:cNvGrpSpPr>
            <a:grpSpLocks/>
          </p:cNvGrpSpPr>
          <p:nvPr/>
        </p:nvGrpSpPr>
        <p:grpSpPr bwMode="auto">
          <a:xfrm>
            <a:off x="0" y="-2519363"/>
            <a:ext cx="9144000" cy="6480176"/>
            <a:chOff x="0" y="0"/>
            <a:chExt cx="9144000" cy="6482614"/>
          </a:xfrm>
        </p:grpSpPr>
        <p:grpSp>
          <p:nvGrpSpPr>
            <p:cNvPr id="2059" name="Group 4"/>
            <p:cNvGrpSpPr>
              <a:grpSpLocks/>
            </p:cNvGrpSpPr>
            <p:nvPr/>
          </p:nvGrpSpPr>
          <p:grpSpPr bwMode="auto">
            <a:xfrm>
              <a:off x="0" y="2522646"/>
              <a:ext cx="9144000" cy="3959968"/>
              <a:chOff x="0" y="0"/>
              <a:chExt cx="9144000" cy="3959968"/>
            </a:xfrm>
          </p:grpSpPr>
          <p:sp>
            <p:nvSpPr>
              <p:cNvPr id="2061" name="矩形 254"/>
              <p:cNvSpPr>
                <a:spLocks noChangeArrowheads="1"/>
              </p:cNvSpPr>
              <p:nvPr/>
            </p:nvSpPr>
            <p:spPr bwMode="auto">
              <a:xfrm>
                <a:off x="0" y="113953"/>
                <a:ext cx="9144000" cy="3846015"/>
              </a:xfrm>
              <a:custGeom>
                <a:avLst/>
                <a:gdLst>
                  <a:gd name="T0" fmla="*/ 0 w 9144000"/>
                  <a:gd name="T1" fmla="*/ 0 h 3846015"/>
                  <a:gd name="T2" fmla="*/ 9144000 w 9144000"/>
                  <a:gd name="T3" fmla="*/ 0 h 3846015"/>
                  <a:gd name="T4" fmla="*/ 9144000 w 9144000"/>
                  <a:gd name="T5" fmla="*/ 3651870 h 3846015"/>
                  <a:gd name="T6" fmla="*/ 4766144 w 9144000"/>
                  <a:gd name="T7" fmla="*/ 3651870 h 3846015"/>
                  <a:gd name="T8" fmla="*/ 4571999 w 9144000"/>
                  <a:gd name="T9" fmla="*/ 3846015 h 3846015"/>
                  <a:gd name="T10" fmla="*/ 4377855 w 9144000"/>
                  <a:gd name="T11" fmla="*/ 3651870 h 3846015"/>
                  <a:gd name="T12" fmla="*/ 0 w 9144000"/>
                  <a:gd name="T13" fmla="*/ 3651870 h 3846015"/>
                  <a:gd name="T14" fmla="*/ 0 w 9144000"/>
                  <a:gd name="T15" fmla="*/ 0 h 384601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144000"/>
                  <a:gd name="T25" fmla="*/ 0 h 3846015"/>
                  <a:gd name="T26" fmla="*/ 9144000 w 9144000"/>
                  <a:gd name="T27" fmla="*/ 3846015 h 384601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144000" h="3846015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3651870"/>
                    </a:lnTo>
                    <a:lnTo>
                      <a:pt x="4766144" y="3651870"/>
                    </a:lnTo>
                    <a:lnTo>
                      <a:pt x="4571999" y="3846015"/>
                    </a:lnTo>
                    <a:lnTo>
                      <a:pt x="4377855" y="3651870"/>
                    </a:lnTo>
                    <a:lnTo>
                      <a:pt x="0" y="36518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5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062" name="矩形 25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9144000" cy="3846015"/>
              </a:xfrm>
              <a:custGeom>
                <a:avLst/>
                <a:gdLst>
                  <a:gd name="T0" fmla="*/ 0 w 9144000"/>
                  <a:gd name="T1" fmla="*/ 0 h 3846015"/>
                  <a:gd name="T2" fmla="*/ 9144000 w 9144000"/>
                  <a:gd name="T3" fmla="*/ 0 h 3846015"/>
                  <a:gd name="T4" fmla="*/ 9144000 w 9144000"/>
                  <a:gd name="T5" fmla="*/ 3651870 h 3846015"/>
                  <a:gd name="T6" fmla="*/ 4766144 w 9144000"/>
                  <a:gd name="T7" fmla="*/ 3651870 h 3846015"/>
                  <a:gd name="T8" fmla="*/ 4571999 w 9144000"/>
                  <a:gd name="T9" fmla="*/ 3846015 h 3846015"/>
                  <a:gd name="T10" fmla="*/ 4377855 w 9144000"/>
                  <a:gd name="T11" fmla="*/ 3651870 h 3846015"/>
                  <a:gd name="T12" fmla="*/ 0 w 9144000"/>
                  <a:gd name="T13" fmla="*/ 3651870 h 3846015"/>
                  <a:gd name="T14" fmla="*/ 0 w 9144000"/>
                  <a:gd name="T15" fmla="*/ 0 h 384601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144000"/>
                  <a:gd name="T25" fmla="*/ 0 h 3846015"/>
                  <a:gd name="T26" fmla="*/ 9144000 w 9144000"/>
                  <a:gd name="T27" fmla="*/ 3846015 h 384601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144000" h="3846015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3651870"/>
                    </a:lnTo>
                    <a:lnTo>
                      <a:pt x="4766144" y="3651870"/>
                    </a:lnTo>
                    <a:lnTo>
                      <a:pt x="4571999" y="3846015"/>
                    </a:lnTo>
                    <a:lnTo>
                      <a:pt x="4377855" y="3651870"/>
                    </a:lnTo>
                    <a:lnTo>
                      <a:pt x="0" y="36518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6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sp>
          <p:nvSpPr>
            <p:cNvPr id="2060" name="任意多边形 62"/>
            <p:cNvSpPr>
              <a:spLocks noChangeArrowheads="1"/>
            </p:cNvSpPr>
            <p:nvPr/>
          </p:nvSpPr>
          <p:spPr bwMode="auto">
            <a:xfrm rot="-2700000">
              <a:off x="2043905" y="0"/>
              <a:ext cx="5045292" cy="5045292"/>
            </a:xfrm>
            <a:custGeom>
              <a:avLst/>
              <a:gdLst>
                <a:gd name="T0" fmla="*/ 0 w 4624012"/>
                <a:gd name="T1" fmla="*/ 0 h 4624012"/>
                <a:gd name="T2" fmla="*/ 6006494 w 4624012"/>
                <a:gd name="T3" fmla="*/ 6006494 h 4624012"/>
                <a:gd name="T4" fmla="*/ 0 w 4624012"/>
                <a:gd name="T5" fmla="*/ 6006494 h 4624012"/>
                <a:gd name="T6" fmla="*/ 0 60000 65536"/>
                <a:gd name="T7" fmla="*/ 0 60000 65536"/>
                <a:gd name="T8" fmla="*/ 0 60000 65536"/>
                <a:gd name="T9" fmla="*/ 0 w 4624012"/>
                <a:gd name="T10" fmla="*/ 0 h 4624012"/>
                <a:gd name="T11" fmla="*/ 4624012 w 4624012"/>
                <a:gd name="T12" fmla="*/ 4624012 h 46240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624012" h="4624012">
                  <a:moveTo>
                    <a:pt x="0" y="0"/>
                  </a:moveTo>
                  <a:lnTo>
                    <a:pt x="4624012" y="4624012"/>
                  </a:lnTo>
                  <a:lnTo>
                    <a:pt x="0" y="46240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2052" name="矩形 258"/>
          <p:cNvSpPr>
            <a:spLocks noChangeArrowheads="1"/>
          </p:cNvSpPr>
          <p:nvPr/>
        </p:nvSpPr>
        <p:spPr bwMode="auto">
          <a:xfrm>
            <a:off x="0" y="1314450"/>
            <a:ext cx="914400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6000">
                <a:solidFill>
                  <a:srgbClr val="C46700"/>
                </a:solidFill>
                <a:latin typeface="Impact" pitchFamily="34" charset="0"/>
                <a:sym typeface="Impact" pitchFamily="34" charset="0"/>
              </a:rPr>
              <a:t>3D Seasons</a:t>
            </a:r>
            <a:endParaRPr lang="zh-CN" altLang="en-US" sz="6000">
              <a:solidFill>
                <a:srgbClr val="C46700"/>
              </a:solidFill>
              <a:latin typeface="Impact" pitchFamily="34" charset="0"/>
              <a:sym typeface="Impact" pitchFamily="34" charset="0"/>
            </a:endParaRPr>
          </a:p>
        </p:txBody>
      </p:sp>
      <p:sp>
        <p:nvSpPr>
          <p:cNvPr id="2053" name="矩形 259"/>
          <p:cNvSpPr>
            <a:spLocks noChangeArrowheads="1"/>
          </p:cNvSpPr>
          <p:nvPr/>
        </p:nvSpPr>
        <p:spPr bwMode="auto">
          <a:xfrm>
            <a:off x="0" y="1222375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6000">
                <a:solidFill>
                  <a:srgbClr val="FFFFFF"/>
                </a:solidFill>
                <a:latin typeface="Impact" pitchFamily="34" charset="0"/>
                <a:sym typeface="Impact" pitchFamily="34" charset="0"/>
              </a:rPr>
              <a:t>3D</a:t>
            </a:r>
            <a:r>
              <a:rPr lang="zh-CN" altLang="en-US" sz="6000">
                <a:solidFill>
                  <a:srgbClr val="FFFFFF"/>
                </a:solidFill>
                <a:latin typeface="Impact" pitchFamily="34" charset="0"/>
                <a:sym typeface="Impact" pitchFamily="34" charset="0"/>
              </a:rPr>
              <a:t> </a:t>
            </a:r>
            <a:r>
              <a:rPr lang="en-US" altLang="zh-CN" sz="6000">
                <a:solidFill>
                  <a:srgbClr val="FFFFFF"/>
                </a:solidFill>
                <a:latin typeface="Impact" pitchFamily="34" charset="0"/>
                <a:sym typeface="Impact" pitchFamily="34" charset="0"/>
              </a:rPr>
              <a:t>Seasons</a:t>
            </a:r>
          </a:p>
        </p:txBody>
      </p:sp>
      <p:grpSp>
        <p:nvGrpSpPr>
          <p:cNvPr id="2054" name="Group 10"/>
          <p:cNvGrpSpPr>
            <a:grpSpLocks/>
          </p:cNvGrpSpPr>
          <p:nvPr/>
        </p:nvGrpSpPr>
        <p:grpSpPr bwMode="auto">
          <a:xfrm>
            <a:off x="1439863" y="2355850"/>
            <a:ext cx="6264275" cy="431800"/>
            <a:chOff x="0" y="0"/>
            <a:chExt cx="6264696" cy="432048"/>
          </a:xfrm>
        </p:grpSpPr>
        <p:sp>
          <p:nvSpPr>
            <p:cNvPr id="2057" name="矩形 1"/>
            <p:cNvSpPr>
              <a:spLocks noChangeArrowheads="1"/>
            </p:cNvSpPr>
            <p:nvPr/>
          </p:nvSpPr>
          <p:spPr bwMode="auto">
            <a:xfrm>
              <a:off x="0" y="0"/>
              <a:ext cx="6264696" cy="432048"/>
            </a:xfrm>
            <a:prstGeom prst="rect">
              <a:avLst/>
            </a:prstGeom>
            <a:solidFill>
              <a:srgbClr val="9A5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864600"/>
                </a:solidFill>
                <a:sym typeface="微软雅黑" pitchFamily="34" charset="-122"/>
              </a:endParaRPr>
            </a:p>
          </p:txBody>
        </p:sp>
        <p:sp>
          <p:nvSpPr>
            <p:cNvPr id="2058" name="矩形 9"/>
            <p:cNvSpPr>
              <a:spLocks noChangeArrowheads="1"/>
            </p:cNvSpPr>
            <p:nvPr/>
          </p:nvSpPr>
          <p:spPr bwMode="auto">
            <a:xfrm>
              <a:off x="0" y="31358"/>
              <a:ext cx="62646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r>
                <a:rPr lang="zh-CN" altLang="en-US" sz="1800">
                  <a:solidFill>
                    <a:srgbClr val="FFAF57"/>
                  </a:solidFill>
                  <a:sym typeface="微软雅黑" pitchFamily="34" charset="-122"/>
                </a:rPr>
                <a:t>计算机图形学大作业展示</a:t>
              </a:r>
            </a:p>
          </p:txBody>
        </p:sp>
      </p:grpSp>
      <p:sp>
        <p:nvSpPr>
          <p:cNvPr id="2056" name="落款标题"/>
          <p:cNvSpPr>
            <a:spLocks noChangeArrowheads="1"/>
          </p:cNvSpPr>
          <p:nvPr/>
        </p:nvSpPr>
        <p:spPr bwMode="auto">
          <a:xfrm>
            <a:off x="0" y="4219575"/>
            <a:ext cx="9144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800">
                <a:solidFill>
                  <a:srgbClr val="777777"/>
                </a:solidFill>
                <a:sym typeface="微软雅黑" pitchFamily="34" charset="-122"/>
              </a:rPr>
              <a:t>肖文惠  谢圆  杨柳</a:t>
            </a:r>
            <a:endParaRPr lang="en-US" altLang="zh-CN" sz="1800">
              <a:solidFill>
                <a:srgbClr val="777777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247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3"/>
          <p:cNvSpPr>
            <a:spLocks noChangeArrowheads="1"/>
          </p:cNvSpPr>
          <p:nvPr/>
        </p:nvSpPr>
        <p:spPr bwMode="auto">
          <a:xfrm>
            <a:off x="476250" y="1778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400">
                <a:solidFill>
                  <a:srgbClr val="282828"/>
                </a:solidFill>
                <a:latin typeface="Impact" pitchFamily="34" charset="0"/>
                <a:sym typeface="Impact" pitchFamily="34" charset="0"/>
              </a:rPr>
              <a:t>核心技术</a:t>
            </a:r>
            <a:endParaRPr lang="zh-CN" altLang="en-US" sz="18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147" name="等腰三角形 4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cxnSp>
        <p:nvCxnSpPr>
          <p:cNvPr id="6148" name="肘形连接符 87"/>
          <p:cNvCxnSpPr>
            <a:cxnSpLocks noChangeShapeType="1"/>
          </p:cNvCxnSpPr>
          <p:nvPr/>
        </p:nvCxnSpPr>
        <p:spPr bwMode="auto">
          <a:xfrm rot="5400000">
            <a:off x="4353719" y="1593057"/>
            <a:ext cx="490537" cy="127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90909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9" name="肘形连接符 89"/>
          <p:cNvCxnSpPr>
            <a:cxnSpLocks noChangeShapeType="1"/>
          </p:cNvCxnSpPr>
          <p:nvPr/>
        </p:nvCxnSpPr>
        <p:spPr bwMode="auto">
          <a:xfrm rot="5400000">
            <a:off x="3113882" y="359569"/>
            <a:ext cx="496887" cy="247332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90909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0" name="肘形连接符 91"/>
          <p:cNvCxnSpPr>
            <a:cxnSpLocks noChangeShapeType="1"/>
          </p:cNvCxnSpPr>
          <p:nvPr/>
        </p:nvCxnSpPr>
        <p:spPr bwMode="auto">
          <a:xfrm rot="16200000" flipH="1">
            <a:off x="5392738" y="554038"/>
            <a:ext cx="490537" cy="207803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90909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151" name="Group 19"/>
          <p:cNvGrpSpPr>
            <a:grpSpLocks/>
          </p:cNvGrpSpPr>
          <p:nvPr/>
        </p:nvGrpSpPr>
        <p:grpSpPr bwMode="auto">
          <a:xfrm>
            <a:off x="1182688" y="2444750"/>
            <a:ext cx="1636712" cy="1654175"/>
            <a:chOff x="-1" y="6348"/>
            <a:chExt cx="1637136" cy="1653743"/>
          </a:xfrm>
        </p:grpSpPr>
        <p:grpSp>
          <p:nvGrpSpPr>
            <p:cNvPr id="6186" name="Group 20"/>
            <p:cNvGrpSpPr>
              <a:grpSpLocks/>
            </p:cNvGrpSpPr>
            <p:nvPr/>
          </p:nvGrpSpPr>
          <p:grpSpPr bwMode="auto">
            <a:xfrm>
              <a:off x="0" y="477124"/>
              <a:ext cx="472744" cy="374637"/>
              <a:chOff x="0" y="0"/>
              <a:chExt cx="472744" cy="374637"/>
            </a:xfrm>
          </p:grpSpPr>
          <p:sp>
            <p:nvSpPr>
              <p:cNvPr id="6196" name="椭圆 2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88000" cy="288000"/>
              </a:xfrm>
              <a:prstGeom prst="ellipse">
                <a:avLst/>
              </a:prstGeom>
              <a:solidFill>
                <a:srgbClr val="282828"/>
              </a:solidFill>
              <a:ln w="28575">
                <a:solidFill>
                  <a:srgbClr val="FF8607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itchFamily="34" charset="0"/>
                  <a:buNone/>
                </a:pPr>
                <a:endParaRPr lang="zh-CN" altLang="zh-CN" sz="1800">
                  <a:solidFill>
                    <a:srgbClr val="FFFFFF"/>
                  </a:solidFill>
                  <a:sym typeface="微软雅黑" pitchFamily="34" charset="-122"/>
                </a:endParaRPr>
              </a:p>
            </p:txBody>
          </p:sp>
          <p:sp>
            <p:nvSpPr>
              <p:cNvPr id="6197" name="矩形 25"/>
              <p:cNvSpPr>
                <a:spLocks noChangeArrowheads="1"/>
              </p:cNvSpPr>
              <p:nvPr/>
            </p:nvSpPr>
            <p:spPr bwMode="auto">
              <a:xfrm>
                <a:off x="288000" y="5500"/>
                <a:ext cx="184744" cy="369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itchFamily="34" charset="0"/>
                  <a:buNone/>
                </a:pPr>
                <a:endParaRPr lang="zh-CN" altLang="en-US" sz="1800">
                  <a:latin typeface="Arial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6187" name="矩形 29"/>
            <p:cNvSpPr>
              <a:spLocks noChangeArrowheads="1"/>
            </p:cNvSpPr>
            <p:nvPr/>
          </p:nvSpPr>
          <p:spPr bwMode="auto">
            <a:xfrm>
              <a:off x="367789" y="482624"/>
              <a:ext cx="638361" cy="276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CN" sz="1200">
                  <a:solidFill>
                    <a:srgbClr val="282828"/>
                  </a:solidFill>
                  <a:sym typeface="微软雅黑" pitchFamily="34" charset="-122"/>
                </a:rPr>
                <a:t>L-</a:t>
              </a:r>
              <a:r>
                <a:rPr lang="zh-CN" altLang="en-US" sz="1200">
                  <a:solidFill>
                    <a:srgbClr val="282828"/>
                  </a:solidFill>
                  <a:sym typeface="微软雅黑" pitchFamily="34" charset="-122"/>
                </a:rPr>
                <a:t>系统</a:t>
              </a:r>
              <a:endParaRPr lang="zh-CN" altLang="en-US" sz="1800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6188" name="椭圆 40"/>
            <p:cNvSpPr>
              <a:spLocks noChangeArrowheads="1"/>
            </p:cNvSpPr>
            <p:nvPr/>
          </p:nvSpPr>
          <p:spPr bwMode="auto">
            <a:xfrm>
              <a:off x="0" y="880753"/>
              <a:ext cx="288000" cy="288000"/>
            </a:xfrm>
            <a:prstGeom prst="ellipse">
              <a:avLst/>
            </a:prstGeom>
            <a:solidFill>
              <a:srgbClr val="282828"/>
            </a:solidFill>
            <a:ln w="28575">
              <a:solidFill>
                <a:srgbClr val="FF8607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6189" name="矩形 44"/>
            <p:cNvSpPr>
              <a:spLocks noChangeArrowheads="1"/>
            </p:cNvSpPr>
            <p:nvPr/>
          </p:nvSpPr>
          <p:spPr bwMode="auto">
            <a:xfrm>
              <a:off x="375163" y="877089"/>
              <a:ext cx="1261972" cy="276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itchFamily="34" charset="0"/>
                <a:buNone/>
              </a:pPr>
              <a:r>
                <a:rPr lang="zh-CN" altLang="en-US" sz="1200">
                  <a:solidFill>
                    <a:srgbClr val="282828"/>
                  </a:solidFill>
                  <a:sym typeface="微软雅黑" pitchFamily="34" charset="-122"/>
                </a:rPr>
                <a:t>光照模型与材质</a:t>
              </a:r>
              <a:endParaRPr lang="zh-CN" altLang="en-US" sz="1800"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6190" name="Group 32"/>
            <p:cNvGrpSpPr>
              <a:grpSpLocks/>
            </p:cNvGrpSpPr>
            <p:nvPr/>
          </p:nvGrpSpPr>
          <p:grpSpPr bwMode="auto">
            <a:xfrm>
              <a:off x="-1" y="1341462"/>
              <a:ext cx="1190845" cy="318629"/>
              <a:chOff x="-1479384" y="57080"/>
              <a:chExt cx="1190845" cy="318629"/>
            </a:xfrm>
          </p:grpSpPr>
          <p:sp>
            <p:nvSpPr>
              <p:cNvPr id="6194" name="椭圆 58"/>
              <p:cNvSpPr>
                <a:spLocks noChangeArrowheads="1"/>
              </p:cNvSpPr>
              <p:nvPr/>
            </p:nvSpPr>
            <p:spPr bwMode="auto">
              <a:xfrm>
                <a:off x="-1479384" y="57080"/>
                <a:ext cx="288000" cy="288000"/>
              </a:xfrm>
              <a:prstGeom prst="ellipse">
                <a:avLst/>
              </a:prstGeom>
              <a:solidFill>
                <a:srgbClr val="282828"/>
              </a:solidFill>
              <a:ln w="28575">
                <a:solidFill>
                  <a:srgbClr val="FF8607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itchFamily="34" charset="0"/>
                  <a:buNone/>
                </a:pPr>
                <a:endParaRPr lang="zh-CN" altLang="zh-CN" sz="1800">
                  <a:solidFill>
                    <a:srgbClr val="FFFFFF"/>
                  </a:solidFill>
                  <a:sym typeface="微软雅黑" pitchFamily="34" charset="-122"/>
                </a:endParaRPr>
              </a:p>
            </p:txBody>
          </p:sp>
          <p:sp>
            <p:nvSpPr>
              <p:cNvPr id="6195" name="矩形 59"/>
              <p:cNvSpPr>
                <a:spLocks noChangeArrowheads="1"/>
              </p:cNvSpPr>
              <p:nvPr/>
            </p:nvSpPr>
            <p:spPr bwMode="auto">
              <a:xfrm>
                <a:off x="-1088814" y="98856"/>
                <a:ext cx="800275" cy="2768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itchFamily="34" charset="0"/>
                  <a:buNone/>
                </a:pPr>
                <a:r>
                  <a:rPr lang="zh-CN" altLang="en-US" sz="1200">
                    <a:solidFill>
                      <a:srgbClr val="282828"/>
                    </a:solidFill>
                    <a:sym typeface="微软雅黑" pitchFamily="34" charset="-122"/>
                  </a:rPr>
                  <a:t>显示列表</a:t>
                </a:r>
                <a:endParaRPr lang="zh-CN" altLang="en-US" sz="1800">
                  <a:latin typeface="Arial" pitchFamily="34" charset="0"/>
                  <a:ea typeface="宋体" pitchFamily="2" charset="-122"/>
                </a:endParaRPr>
              </a:p>
            </p:txBody>
          </p:sp>
        </p:grpSp>
        <p:cxnSp>
          <p:nvCxnSpPr>
            <p:cNvPr id="6191" name="肘形连接符 93"/>
            <p:cNvCxnSpPr>
              <a:cxnSpLocks noChangeShapeType="1"/>
              <a:endCxn id="6196" idx="0"/>
            </p:cNvCxnSpPr>
            <p:nvPr/>
          </p:nvCxnSpPr>
          <p:spPr bwMode="auto">
            <a:xfrm rot="5400000">
              <a:off x="339687" y="-189339"/>
              <a:ext cx="470776" cy="862149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90909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92" name="直接连接符 97"/>
            <p:cNvCxnSpPr>
              <a:cxnSpLocks noChangeShapeType="1"/>
              <a:stCxn id="6196" idx="4"/>
              <a:endCxn id="6188" idx="0"/>
            </p:cNvCxnSpPr>
            <p:nvPr/>
          </p:nvCxnSpPr>
          <p:spPr bwMode="auto">
            <a:xfrm>
              <a:off x="144000" y="765124"/>
              <a:ext cx="1" cy="115629"/>
            </a:xfrm>
            <a:prstGeom prst="line">
              <a:avLst/>
            </a:prstGeom>
            <a:noFill/>
            <a:ln w="9525">
              <a:solidFill>
                <a:srgbClr val="90909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93" name="直接连接符 101"/>
            <p:cNvCxnSpPr>
              <a:cxnSpLocks noChangeShapeType="1"/>
              <a:stCxn id="6188" idx="4"/>
              <a:endCxn id="6194" idx="0"/>
            </p:cNvCxnSpPr>
            <p:nvPr/>
          </p:nvCxnSpPr>
          <p:spPr bwMode="auto">
            <a:xfrm flipH="1">
              <a:off x="143999" y="1168753"/>
              <a:ext cx="1" cy="172709"/>
            </a:xfrm>
            <a:prstGeom prst="line">
              <a:avLst/>
            </a:prstGeom>
            <a:noFill/>
            <a:ln w="9525">
              <a:solidFill>
                <a:srgbClr val="90909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52" name="Group 40"/>
          <p:cNvGrpSpPr>
            <a:grpSpLocks/>
          </p:cNvGrpSpPr>
          <p:nvPr/>
        </p:nvGrpSpPr>
        <p:grpSpPr bwMode="auto">
          <a:xfrm>
            <a:off x="4398963" y="2749550"/>
            <a:ext cx="1293812" cy="1500188"/>
            <a:chOff x="0" y="477124"/>
            <a:chExt cx="1295078" cy="1498887"/>
          </a:xfrm>
        </p:grpSpPr>
        <p:grpSp>
          <p:nvGrpSpPr>
            <p:cNvPr id="6171" name="Group 41"/>
            <p:cNvGrpSpPr>
              <a:grpSpLocks/>
            </p:cNvGrpSpPr>
            <p:nvPr/>
          </p:nvGrpSpPr>
          <p:grpSpPr bwMode="auto">
            <a:xfrm>
              <a:off x="0" y="477124"/>
              <a:ext cx="1088275" cy="288000"/>
              <a:chOff x="0" y="0"/>
              <a:chExt cx="1088275" cy="288000"/>
            </a:xfrm>
          </p:grpSpPr>
          <p:sp>
            <p:nvSpPr>
              <p:cNvPr id="6184" name="椭圆 3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88000" cy="288000"/>
              </a:xfrm>
              <a:prstGeom prst="ellipse">
                <a:avLst/>
              </a:prstGeom>
              <a:solidFill>
                <a:srgbClr val="282828"/>
              </a:solidFill>
              <a:ln w="28575">
                <a:solidFill>
                  <a:srgbClr val="FF8607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itchFamily="34" charset="0"/>
                  <a:buNone/>
                </a:pPr>
                <a:endParaRPr lang="zh-CN" altLang="zh-CN" sz="1800">
                  <a:solidFill>
                    <a:srgbClr val="FFFFFF"/>
                  </a:solidFill>
                  <a:sym typeface="微软雅黑" pitchFamily="34" charset="-122"/>
                </a:endParaRPr>
              </a:p>
            </p:txBody>
          </p:sp>
          <p:sp>
            <p:nvSpPr>
              <p:cNvPr id="6185" name="矩形 32"/>
              <p:cNvSpPr>
                <a:spLocks noChangeArrowheads="1"/>
              </p:cNvSpPr>
              <p:nvPr/>
            </p:nvSpPr>
            <p:spPr bwMode="auto">
              <a:xfrm>
                <a:off x="288000" y="5500"/>
                <a:ext cx="800275" cy="276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itchFamily="34" charset="0"/>
                  <a:buNone/>
                </a:pPr>
                <a:r>
                  <a:rPr lang="zh-CN" altLang="en-US" sz="1200">
                    <a:solidFill>
                      <a:srgbClr val="282828"/>
                    </a:solidFill>
                    <a:sym typeface="微软雅黑" pitchFamily="34" charset="-122"/>
                  </a:rPr>
                  <a:t>天空盒子</a:t>
                </a:r>
                <a:endParaRPr lang="zh-CN" altLang="en-US" sz="1800">
                  <a:latin typeface="Arial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6172" name="Group 47"/>
            <p:cNvGrpSpPr>
              <a:grpSpLocks/>
            </p:cNvGrpSpPr>
            <p:nvPr/>
          </p:nvGrpSpPr>
          <p:grpSpPr bwMode="auto">
            <a:xfrm>
              <a:off x="0" y="880753"/>
              <a:ext cx="934377" cy="288000"/>
              <a:chOff x="0" y="0"/>
              <a:chExt cx="934377" cy="288000"/>
            </a:xfrm>
          </p:grpSpPr>
          <p:sp>
            <p:nvSpPr>
              <p:cNvPr id="6182" name="椭圆 4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88000" cy="288000"/>
              </a:xfrm>
              <a:prstGeom prst="ellipse">
                <a:avLst/>
              </a:prstGeom>
              <a:solidFill>
                <a:srgbClr val="282828"/>
              </a:solidFill>
              <a:ln w="28575">
                <a:solidFill>
                  <a:srgbClr val="FF8607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itchFamily="34" charset="0"/>
                  <a:buNone/>
                </a:pPr>
                <a:endParaRPr lang="zh-CN" altLang="zh-CN" sz="1800">
                  <a:solidFill>
                    <a:srgbClr val="FFFFFF"/>
                  </a:solidFill>
                  <a:sym typeface="微软雅黑" pitchFamily="34" charset="-122"/>
                </a:endParaRPr>
              </a:p>
            </p:txBody>
          </p:sp>
          <p:sp>
            <p:nvSpPr>
              <p:cNvPr id="6183" name="矩形 47"/>
              <p:cNvSpPr>
                <a:spLocks noChangeArrowheads="1"/>
              </p:cNvSpPr>
              <p:nvPr/>
            </p:nvSpPr>
            <p:spPr bwMode="auto">
              <a:xfrm>
                <a:off x="288000" y="5500"/>
                <a:ext cx="646377" cy="276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itchFamily="34" charset="0"/>
                  <a:buNone/>
                </a:pPr>
                <a:r>
                  <a:rPr lang="zh-CN" altLang="en-US" sz="1200">
                    <a:solidFill>
                      <a:srgbClr val="282828"/>
                    </a:solidFill>
                    <a:sym typeface="微软雅黑" pitchFamily="34" charset="-122"/>
                  </a:rPr>
                  <a:t>地形图</a:t>
                </a:r>
                <a:endParaRPr lang="zh-CN" altLang="en-US" sz="1800">
                  <a:latin typeface="Arial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6173" name="Group 53"/>
            <p:cNvGrpSpPr>
              <a:grpSpLocks/>
            </p:cNvGrpSpPr>
            <p:nvPr/>
          </p:nvGrpSpPr>
          <p:grpSpPr bwMode="auto">
            <a:xfrm>
              <a:off x="0" y="1284382"/>
              <a:ext cx="1242174" cy="288000"/>
              <a:chOff x="0" y="0"/>
              <a:chExt cx="1242174" cy="288000"/>
            </a:xfrm>
          </p:grpSpPr>
          <p:sp>
            <p:nvSpPr>
              <p:cNvPr id="6180" name="椭圆 6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88000" cy="288000"/>
              </a:xfrm>
              <a:prstGeom prst="ellipse">
                <a:avLst/>
              </a:prstGeom>
              <a:solidFill>
                <a:srgbClr val="282828"/>
              </a:solidFill>
              <a:ln w="28575">
                <a:solidFill>
                  <a:srgbClr val="FF8607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itchFamily="34" charset="0"/>
                  <a:buNone/>
                </a:pPr>
                <a:endParaRPr lang="zh-CN" altLang="zh-CN" sz="1800">
                  <a:solidFill>
                    <a:srgbClr val="FFFFFF"/>
                  </a:solidFill>
                  <a:sym typeface="微软雅黑" pitchFamily="34" charset="-122"/>
                </a:endParaRPr>
              </a:p>
            </p:txBody>
          </p:sp>
          <p:sp>
            <p:nvSpPr>
              <p:cNvPr id="6181" name="矩形 62"/>
              <p:cNvSpPr>
                <a:spLocks noChangeArrowheads="1"/>
              </p:cNvSpPr>
              <p:nvPr/>
            </p:nvSpPr>
            <p:spPr bwMode="auto">
              <a:xfrm>
                <a:off x="288000" y="5500"/>
                <a:ext cx="954174" cy="276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itchFamily="34" charset="0"/>
                  <a:buNone/>
                </a:pPr>
                <a:r>
                  <a:rPr lang="zh-CN" altLang="en-US" sz="1200">
                    <a:solidFill>
                      <a:srgbClr val="282828"/>
                    </a:solidFill>
                    <a:sym typeface="微软雅黑" pitchFamily="34" charset="-122"/>
                  </a:rPr>
                  <a:t>摄像机漫游</a:t>
                </a:r>
                <a:endParaRPr lang="zh-CN" altLang="en-US" sz="1800">
                  <a:latin typeface="Arial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6174" name="Group 56"/>
            <p:cNvGrpSpPr>
              <a:grpSpLocks/>
            </p:cNvGrpSpPr>
            <p:nvPr/>
          </p:nvGrpSpPr>
          <p:grpSpPr bwMode="auto">
            <a:xfrm>
              <a:off x="0" y="1688011"/>
              <a:ext cx="1295078" cy="288000"/>
              <a:chOff x="0" y="0"/>
              <a:chExt cx="1295078" cy="288000"/>
            </a:xfrm>
          </p:grpSpPr>
          <p:sp>
            <p:nvSpPr>
              <p:cNvPr id="6178" name="椭圆 7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88000" cy="288000"/>
              </a:xfrm>
              <a:prstGeom prst="ellipse">
                <a:avLst/>
              </a:prstGeom>
              <a:solidFill>
                <a:srgbClr val="282828"/>
              </a:solidFill>
              <a:ln w="28575">
                <a:solidFill>
                  <a:srgbClr val="FF8607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itchFamily="34" charset="0"/>
                  <a:buNone/>
                </a:pPr>
                <a:endParaRPr lang="zh-CN" altLang="zh-CN" sz="1800">
                  <a:solidFill>
                    <a:srgbClr val="FFFFFF"/>
                  </a:solidFill>
                  <a:sym typeface="微软雅黑" pitchFamily="34" charset="-122"/>
                </a:endParaRPr>
              </a:p>
            </p:txBody>
          </p:sp>
          <p:sp>
            <p:nvSpPr>
              <p:cNvPr id="6179" name="矩形 77"/>
              <p:cNvSpPr>
                <a:spLocks noChangeArrowheads="1"/>
              </p:cNvSpPr>
              <p:nvPr/>
            </p:nvSpPr>
            <p:spPr bwMode="auto">
              <a:xfrm>
                <a:off x="288000" y="5500"/>
                <a:ext cx="1007078" cy="276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itchFamily="34" charset="0"/>
                  <a:buNone/>
                </a:pPr>
                <a:r>
                  <a:rPr lang="en-US" altLang="zh-CN" sz="1200">
                    <a:solidFill>
                      <a:srgbClr val="282828"/>
                    </a:solidFill>
                    <a:sym typeface="微软雅黑" pitchFamily="34" charset="-122"/>
                  </a:rPr>
                  <a:t>3D</a:t>
                </a:r>
                <a:r>
                  <a:rPr lang="zh-CN" altLang="en-US" sz="1200">
                    <a:solidFill>
                      <a:srgbClr val="282828"/>
                    </a:solidFill>
                    <a:sym typeface="微软雅黑" pitchFamily="34" charset="-122"/>
                  </a:rPr>
                  <a:t>模型导入</a:t>
                </a:r>
                <a:endParaRPr lang="zh-CN" altLang="en-US" sz="1800">
                  <a:latin typeface="Arial" pitchFamily="34" charset="0"/>
                  <a:ea typeface="宋体" pitchFamily="2" charset="-122"/>
                </a:endParaRPr>
              </a:p>
            </p:txBody>
          </p:sp>
        </p:grpSp>
        <p:cxnSp>
          <p:nvCxnSpPr>
            <p:cNvPr id="6175" name="直接连接符 107"/>
            <p:cNvCxnSpPr>
              <a:cxnSpLocks noChangeShapeType="1"/>
              <a:stCxn id="6184" idx="4"/>
              <a:endCxn id="6182" idx="0"/>
            </p:cNvCxnSpPr>
            <p:nvPr/>
          </p:nvCxnSpPr>
          <p:spPr bwMode="auto">
            <a:xfrm>
              <a:off x="144000" y="765124"/>
              <a:ext cx="1" cy="115629"/>
            </a:xfrm>
            <a:prstGeom prst="line">
              <a:avLst/>
            </a:prstGeom>
            <a:noFill/>
            <a:ln w="9525">
              <a:solidFill>
                <a:srgbClr val="90909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76" name="直接连接符 109"/>
            <p:cNvCxnSpPr>
              <a:cxnSpLocks noChangeShapeType="1"/>
              <a:stCxn id="6182" idx="4"/>
              <a:endCxn id="6180" idx="0"/>
            </p:cNvCxnSpPr>
            <p:nvPr/>
          </p:nvCxnSpPr>
          <p:spPr bwMode="auto">
            <a:xfrm>
              <a:off x="144000" y="1168753"/>
              <a:ext cx="1" cy="115629"/>
            </a:xfrm>
            <a:prstGeom prst="line">
              <a:avLst/>
            </a:prstGeom>
            <a:noFill/>
            <a:ln w="9525">
              <a:solidFill>
                <a:srgbClr val="90909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77" name="直接连接符 111"/>
            <p:cNvCxnSpPr>
              <a:cxnSpLocks noChangeShapeType="1"/>
              <a:stCxn id="6180" idx="4"/>
              <a:endCxn id="6178" idx="0"/>
            </p:cNvCxnSpPr>
            <p:nvPr/>
          </p:nvCxnSpPr>
          <p:spPr bwMode="auto">
            <a:xfrm>
              <a:off x="144000" y="1572382"/>
              <a:ext cx="1" cy="115629"/>
            </a:xfrm>
            <a:prstGeom prst="line">
              <a:avLst/>
            </a:prstGeom>
            <a:noFill/>
            <a:ln w="9525">
              <a:solidFill>
                <a:srgbClr val="90909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53" name="Group 65"/>
          <p:cNvGrpSpPr>
            <a:grpSpLocks/>
          </p:cNvGrpSpPr>
          <p:nvPr/>
        </p:nvGrpSpPr>
        <p:grpSpPr bwMode="auto">
          <a:xfrm>
            <a:off x="6678613" y="2611438"/>
            <a:ext cx="1446212" cy="1573212"/>
            <a:chOff x="0" y="0"/>
            <a:chExt cx="1447538" cy="1572382"/>
          </a:xfrm>
        </p:grpSpPr>
        <p:grpSp>
          <p:nvGrpSpPr>
            <p:cNvPr id="6159" name="Group 66"/>
            <p:cNvGrpSpPr>
              <a:grpSpLocks/>
            </p:cNvGrpSpPr>
            <p:nvPr/>
          </p:nvGrpSpPr>
          <p:grpSpPr bwMode="auto">
            <a:xfrm>
              <a:off x="359014" y="477124"/>
              <a:ext cx="1088524" cy="288000"/>
              <a:chOff x="0" y="0"/>
              <a:chExt cx="1088524" cy="288000"/>
            </a:xfrm>
          </p:grpSpPr>
          <p:sp>
            <p:nvSpPr>
              <p:cNvPr id="6169" name="椭圆 3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88000" cy="288000"/>
              </a:xfrm>
              <a:prstGeom prst="ellipse">
                <a:avLst/>
              </a:prstGeom>
              <a:solidFill>
                <a:srgbClr val="282828"/>
              </a:solidFill>
              <a:ln w="28575">
                <a:solidFill>
                  <a:srgbClr val="FF8607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itchFamily="34" charset="0"/>
                  <a:buNone/>
                </a:pPr>
                <a:endParaRPr lang="zh-CN" altLang="zh-CN" sz="1800">
                  <a:solidFill>
                    <a:srgbClr val="FFFFFF"/>
                  </a:solidFill>
                  <a:sym typeface="微软雅黑" pitchFamily="34" charset="-122"/>
                </a:endParaRPr>
              </a:p>
            </p:txBody>
          </p:sp>
          <p:sp>
            <p:nvSpPr>
              <p:cNvPr id="6170" name="矩形 38"/>
              <p:cNvSpPr>
                <a:spLocks noChangeArrowheads="1"/>
              </p:cNvSpPr>
              <p:nvPr/>
            </p:nvSpPr>
            <p:spPr bwMode="auto">
              <a:xfrm>
                <a:off x="288000" y="5500"/>
                <a:ext cx="800524" cy="2768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itchFamily="34" charset="0"/>
                  <a:buNone/>
                </a:pPr>
                <a:r>
                  <a:rPr lang="zh-CN" altLang="en-US" sz="1200">
                    <a:solidFill>
                      <a:srgbClr val="282828"/>
                    </a:solidFill>
                    <a:sym typeface="微软雅黑" pitchFamily="34" charset="-122"/>
                  </a:rPr>
                  <a:t>粒子系统</a:t>
                </a:r>
                <a:endParaRPr lang="zh-CN" altLang="en-US" sz="1800">
                  <a:latin typeface="Arial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6160" name="Group 69"/>
            <p:cNvGrpSpPr>
              <a:grpSpLocks/>
            </p:cNvGrpSpPr>
            <p:nvPr/>
          </p:nvGrpSpPr>
          <p:grpSpPr bwMode="auto">
            <a:xfrm>
              <a:off x="359014" y="880753"/>
              <a:ext cx="1088524" cy="288000"/>
              <a:chOff x="0" y="0"/>
              <a:chExt cx="1088524" cy="288000"/>
            </a:xfrm>
          </p:grpSpPr>
          <p:sp>
            <p:nvSpPr>
              <p:cNvPr id="6167" name="椭圆 5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88000" cy="288000"/>
              </a:xfrm>
              <a:prstGeom prst="ellipse">
                <a:avLst/>
              </a:prstGeom>
              <a:solidFill>
                <a:srgbClr val="282828"/>
              </a:solidFill>
              <a:ln w="28575">
                <a:solidFill>
                  <a:srgbClr val="FF8607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itchFamily="34" charset="0"/>
                  <a:buNone/>
                </a:pPr>
                <a:endParaRPr lang="zh-CN" altLang="zh-CN" sz="1800">
                  <a:solidFill>
                    <a:srgbClr val="FFFFFF"/>
                  </a:solidFill>
                  <a:sym typeface="微软雅黑" pitchFamily="34" charset="-122"/>
                </a:endParaRPr>
              </a:p>
            </p:txBody>
          </p:sp>
          <p:sp>
            <p:nvSpPr>
              <p:cNvPr id="6168" name="矩形 53"/>
              <p:cNvSpPr>
                <a:spLocks noChangeArrowheads="1"/>
              </p:cNvSpPr>
              <p:nvPr/>
            </p:nvSpPr>
            <p:spPr bwMode="auto">
              <a:xfrm>
                <a:off x="288000" y="5500"/>
                <a:ext cx="800524" cy="2768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itchFamily="34" charset="0"/>
                  <a:buNone/>
                </a:pPr>
                <a:r>
                  <a:rPr lang="zh-CN" altLang="en-US" sz="1200">
                    <a:solidFill>
                      <a:srgbClr val="282828"/>
                    </a:solidFill>
                    <a:sym typeface="微软雅黑" pitchFamily="34" charset="-122"/>
                  </a:rPr>
                  <a:t>显示文字</a:t>
                </a:r>
                <a:endParaRPr lang="zh-CN" altLang="en-US" sz="1800">
                  <a:latin typeface="Arial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6161" name="Group 72"/>
            <p:cNvGrpSpPr>
              <a:grpSpLocks/>
            </p:cNvGrpSpPr>
            <p:nvPr/>
          </p:nvGrpSpPr>
          <p:grpSpPr bwMode="auto">
            <a:xfrm>
              <a:off x="359014" y="1284382"/>
              <a:ext cx="1088524" cy="288000"/>
              <a:chOff x="0" y="0"/>
              <a:chExt cx="1088524" cy="288000"/>
            </a:xfrm>
          </p:grpSpPr>
          <p:sp>
            <p:nvSpPr>
              <p:cNvPr id="6165" name="椭圆 6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88000" cy="288000"/>
              </a:xfrm>
              <a:prstGeom prst="ellipse">
                <a:avLst/>
              </a:prstGeom>
              <a:solidFill>
                <a:srgbClr val="282828"/>
              </a:solidFill>
              <a:ln w="28575">
                <a:solidFill>
                  <a:srgbClr val="FF8607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itchFamily="34" charset="0"/>
                  <a:buNone/>
                </a:pPr>
                <a:endParaRPr lang="zh-CN" altLang="zh-CN" sz="1800">
                  <a:solidFill>
                    <a:srgbClr val="FFFFFF"/>
                  </a:solidFill>
                  <a:sym typeface="微软雅黑" pitchFamily="34" charset="-122"/>
                </a:endParaRPr>
              </a:p>
            </p:txBody>
          </p:sp>
          <p:sp>
            <p:nvSpPr>
              <p:cNvPr id="6166" name="矩形 68"/>
              <p:cNvSpPr>
                <a:spLocks noChangeArrowheads="1"/>
              </p:cNvSpPr>
              <p:nvPr/>
            </p:nvSpPr>
            <p:spPr bwMode="auto">
              <a:xfrm>
                <a:off x="288000" y="5500"/>
                <a:ext cx="800524" cy="2768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itchFamily="34" charset="0"/>
                  <a:buNone/>
                </a:pPr>
                <a:r>
                  <a:rPr lang="zh-CN" altLang="en-US" sz="1200">
                    <a:solidFill>
                      <a:srgbClr val="282828"/>
                    </a:solidFill>
                    <a:sym typeface="微软雅黑" pitchFamily="34" charset="-122"/>
                  </a:rPr>
                  <a:t>多重纹理</a:t>
                </a:r>
                <a:endParaRPr lang="zh-CN" altLang="en-US" sz="1800">
                  <a:latin typeface="Arial" pitchFamily="34" charset="0"/>
                  <a:ea typeface="宋体" pitchFamily="2" charset="-122"/>
                </a:endParaRPr>
              </a:p>
            </p:txBody>
          </p:sp>
        </p:grpSp>
        <p:cxnSp>
          <p:nvCxnSpPr>
            <p:cNvPr id="6162" name="肘形连接符 115"/>
            <p:cNvCxnSpPr>
              <a:cxnSpLocks noChangeShapeType="1"/>
              <a:endCxn id="6169" idx="0"/>
            </p:cNvCxnSpPr>
            <p:nvPr/>
          </p:nvCxnSpPr>
          <p:spPr bwMode="auto">
            <a:xfrm rot="16200000" flipH="1">
              <a:off x="12945" y="-12945"/>
              <a:ext cx="477124" cy="503014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90909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63" name="直接连接符 117"/>
            <p:cNvCxnSpPr>
              <a:cxnSpLocks noChangeShapeType="1"/>
              <a:stCxn id="6169" idx="4"/>
              <a:endCxn id="6167" idx="0"/>
            </p:cNvCxnSpPr>
            <p:nvPr/>
          </p:nvCxnSpPr>
          <p:spPr bwMode="auto">
            <a:xfrm>
              <a:off x="503014" y="765124"/>
              <a:ext cx="1" cy="115629"/>
            </a:xfrm>
            <a:prstGeom prst="line">
              <a:avLst/>
            </a:prstGeom>
            <a:noFill/>
            <a:ln w="9525">
              <a:solidFill>
                <a:srgbClr val="90909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64" name="直接连接符 119"/>
            <p:cNvCxnSpPr>
              <a:cxnSpLocks noChangeShapeType="1"/>
              <a:stCxn id="6167" idx="4"/>
              <a:endCxn id="6165" idx="0"/>
            </p:cNvCxnSpPr>
            <p:nvPr/>
          </p:nvCxnSpPr>
          <p:spPr bwMode="auto">
            <a:xfrm>
              <a:off x="503014" y="1168753"/>
              <a:ext cx="1" cy="115629"/>
            </a:xfrm>
            <a:prstGeom prst="line">
              <a:avLst/>
            </a:prstGeom>
            <a:noFill/>
            <a:ln w="9525">
              <a:solidFill>
                <a:srgbClr val="90909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154" name="TextBox 3"/>
          <p:cNvSpPr txBox="1">
            <a:spLocks noChangeArrowheads="1"/>
          </p:cNvSpPr>
          <p:nvPr/>
        </p:nvSpPr>
        <p:spPr bwMode="auto">
          <a:xfrm>
            <a:off x="1789113" y="1995488"/>
            <a:ext cx="14874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800" b="1">
                <a:solidFill>
                  <a:srgbClr val="FFC000"/>
                </a:solidFill>
              </a:rPr>
              <a:t>肖文惠</a:t>
            </a:r>
          </a:p>
        </p:txBody>
      </p:sp>
      <p:sp>
        <p:nvSpPr>
          <p:cNvPr id="6155" name="TextBox 80"/>
          <p:cNvSpPr txBox="1">
            <a:spLocks noChangeArrowheads="1"/>
          </p:cNvSpPr>
          <p:nvPr/>
        </p:nvSpPr>
        <p:spPr bwMode="auto">
          <a:xfrm>
            <a:off x="4151313" y="1962150"/>
            <a:ext cx="1485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800" b="1">
                <a:solidFill>
                  <a:srgbClr val="FFC000"/>
                </a:solidFill>
              </a:rPr>
              <a:t>杨柳</a:t>
            </a:r>
          </a:p>
        </p:txBody>
      </p:sp>
      <p:sp>
        <p:nvSpPr>
          <p:cNvPr id="6156" name="TextBox 81"/>
          <p:cNvSpPr txBox="1">
            <a:spLocks noChangeArrowheads="1"/>
          </p:cNvSpPr>
          <p:nvPr/>
        </p:nvSpPr>
        <p:spPr bwMode="auto">
          <a:xfrm>
            <a:off x="6294438" y="2028825"/>
            <a:ext cx="1485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800" b="1">
                <a:solidFill>
                  <a:srgbClr val="FFC000"/>
                </a:solidFill>
              </a:rPr>
              <a:t>谢圆</a:t>
            </a:r>
          </a:p>
        </p:txBody>
      </p:sp>
      <p:cxnSp>
        <p:nvCxnSpPr>
          <p:cNvPr id="6157" name="直接连接符 101"/>
          <p:cNvCxnSpPr>
            <a:cxnSpLocks noChangeShapeType="1"/>
            <a:endCxn id="6184" idx="0"/>
          </p:cNvCxnSpPr>
          <p:nvPr/>
        </p:nvCxnSpPr>
        <p:spPr bwMode="auto">
          <a:xfrm>
            <a:off x="4541838" y="2444750"/>
            <a:ext cx="0" cy="304800"/>
          </a:xfrm>
          <a:prstGeom prst="line">
            <a:avLst/>
          </a:prstGeom>
          <a:noFill/>
          <a:ln w="9525">
            <a:solidFill>
              <a:srgbClr val="90909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58" name="矩形 3"/>
          <p:cNvSpPr>
            <a:spLocks noChangeArrowheads="1"/>
          </p:cNvSpPr>
          <p:nvPr/>
        </p:nvSpPr>
        <p:spPr bwMode="auto">
          <a:xfrm>
            <a:off x="3978275" y="885825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400">
                <a:solidFill>
                  <a:srgbClr val="282828"/>
                </a:solidFill>
                <a:latin typeface="Impact" pitchFamily="34" charset="0"/>
                <a:sym typeface="Impact" pitchFamily="34" charset="0"/>
              </a:rPr>
              <a:t>技术分工</a:t>
            </a:r>
            <a:endParaRPr lang="zh-CN" altLang="en-US" sz="180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9189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3075" name="矩形 18"/>
          <p:cNvSpPr>
            <a:spLocks noChangeArrowheads="1"/>
          </p:cNvSpPr>
          <p:nvPr/>
        </p:nvSpPr>
        <p:spPr bwMode="auto">
          <a:xfrm>
            <a:off x="476250" y="1778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400" b="1" dirty="0">
                <a:solidFill>
                  <a:srgbClr val="282828"/>
                </a:solidFill>
                <a:latin typeface="Impact" pitchFamily="34" charset="0"/>
                <a:sym typeface="Impact" pitchFamily="34" charset="0"/>
              </a:rPr>
              <a:t>天空盒子</a:t>
            </a:r>
            <a:endParaRPr lang="zh-CN" altLang="en-US" sz="1800" b="1" dirty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3076" name="等腰三角形 19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grpSp>
        <p:nvGrpSpPr>
          <p:cNvPr id="3077" name="Group 5"/>
          <p:cNvGrpSpPr>
            <a:grpSpLocks/>
          </p:cNvGrpSpPr>
          <p:nvPr/>
        </p:nvGrpSpPr>
        <p:grpSpPr bwMode="auto">
          <a:xfrm>
            <a:off x="6597650" y="28575"/>
            <a:ext cx="5092700" cy="5092700"/>
            <a:chOff x="0" y="0"/>
            <a:chExt cx="5092030" cy="5092030"/>
          </a:xfrm>
        </p:grpSpPr>
        <p:sp>
          <p:nvSpPr>
            <p:cNvPr id="3082" name="椭圆 3"/>
            <p:cNvSpPr>
              <a:spLocks noChangeArrowheads="1"/>
            </p:cNvSpPr>
            <p:nvPr/>
          </p:nvSpPr>
          <p:spPr bwMode="auto">
            <a:xfrm rot="-5400000">
              <a:off x="-769108" y="1440973"/>
              <a:ext cx="4420164" cy="2210082"/>
            </a:xfrm>
            <a:custGeom>
              <a:avLst/>
              <a:gdLst>
                <a:gd name="T0" fmla="*/ 3478575 w 2808312"/>
                <a:gd name="T1" fmla="*/ 0 h 1404156"/>
                <a:gd name="T2" fmla="*/ 6957151 w 2808312"/>
                <a:gd name="T3" fmla="*/ 3478575 h 1404156"/>
                <a:gd name="T4" fmla="*/ 0 w 2808312"/>
                <a:gd name="T5" fmla="*/ 3478575 h 1404156"/>
                <a:gd name="T6" fmla="*/ 3478575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83" name="椭圆 3"/>
            <p:cNvSpPr>
              <a:spLocks noChangeAspect="1" noChangeArrowheads="1"/>
            </p:cNvSpPr>
            <p:nvPr/>
          </p:nvSpPr>
          <p:spPr bwMode="auto">
            <a:xfrm rot="-5400000">
              <a:off x="-138731" y="1651099"/>
              <a:ext cx="3579659" cy="1789830"/>
            </a:xfrm>
            <a:custGeom>
              <a:avLst/>
              <a:gdLst>
                <a:gd name="T0" fmla="*/ 2281435 w 2808312"/>
                <a:gd name="T1" fmla="*/ 0 h 1404156"/>
                <a:gd name="T2" fmla="*/ 4562869 w 2808312"/>
                <a:gd name="T3" fmla="*/ 2281436 h 1404156"/>
                <a:gd name="T4" fmla="*/ 0 w 2808312"/>
                <a:gd name="T5" fmla="*/ 2281436 h 1404156"/>
                <a:gd name="T6" fmla="*/ 2281435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84" name="椭圆 3"/>
            <p:cNvSpPr>
              <a:spLocks noChangeAspect="1" noChangeArrowheads="1"/>
            </p:cNvSpPr>
            <p:nvPr/>
          </p:nvSpPr>
          <p:spPr bwMode="auto">
            <a:xfrm rot="-5400000">
              <a:off x="532457" y="1874828"/>
              <a:ext cx="2684744" cy="1342372"/>
            </a:xfrm>
            <a:custGeom>
              <a:avLst/>
              <a:gdLst>
                <a:gd name="T0" fmla="*/ 1283307 w 2808312"/>
                <a:gd name="T1" fmla="*/ 0 h 1404156"/>
                <a:gd name="T2" fmla="*/ 2566613 w 2808312"/>
                <a:gd name="T3" fmla="*/ 1283307 h 1404156"/>
                <a:gd name="T4" fmla="*/ 0 w 2808312"/>
                <a:gd name="T5" fmla="*/ 1283307 h 1404156"/>
                <a:gd name="T6" fmla="*/ 1283307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85" name="椭圆 3"/>
            <p:cNvSpPr>
              <a:spLocks noChangeAspect="1" noChangeArrowheads="1"/>
            </p:cNvSpPr>
            <p:nvPr/>
          </p:nvSpPr>
          <p:spPr bwMode="auto">
            <a:xfrm rot="-5400000">
              <a:off x="1190303" y="2095083"/>
              <a:ext cx="1803717" cy="901859"/>
            </a:xfrm>
            <a:custGeom>
              <a:avLst/>
              <a:gdLst>
                <a:gd name="T0" fmla="*/ 579244 w 2808312"/>
                <a:gd name="T1" fmla="*/ 0 h 1404156"/>
                <a:gd name="T2" fmla="*/ 1158488 w 2808312"/>
                <a:gd name="T3" fmla="*/ 579245 h 1404156"/>
                <a:gd name="T4" fmla="*/ 0 w 2808312"/>
                <a:gd name="T5" fmla="*/ 579245 h 1404156"/>
                <a:gd name="T6" fmla="*/ 579244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3078" name="文本框 2"/>
          <p:cNvSpPr txBox="1">
            <a:spLocks noChangeArrowheads="1"/>
          </p:cNvSpPr>
          <p:nvPr/>
        </p:nvSpPr>
        <p:spPr bwMode="auto">
          <a:xfrm>
            <a:off x="506413" y="592138"/>
            <a:ext cx="835342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600" dirty="0"/>
              <a:t>使用一个球体包围整个空间</a:t>
            </a:r>
            <a:endParaRPr lang="en-US" altLang="zh-CN" sz="1600" dirty="0"/>
          </a:p>
          <a:p>
            <a:pPr>
              <a:spcBef>
                <a:spcPct val="0"/>
              </a:spcBef>
            </a:pPr>
            <a:r>
              <a:rPr lang="zh-CN" altLang="en-US" sz="1600" dirty="0"/>
              <a:t>对球体内部用天空的图片贴图</a:t>
            </a:r>
            <a:endParaRPr lang="en-US" altLang="zh-CN" sz="1600" dirty="0"/>
          </a:p>
          <a:p>
            <a:pPr>
              <a:spcBef>
                <a:spcPct val="0"/>
              </a:spcBef>
            </a:pPr>
            <a:r>
              <a:rPr lang="zh-CN" altLang="en-US" sz="1600" dirty="0"/>
              <a:t>控制球体以一定的速率绕</a:t>
            </a:r>
            <a:r>
              <a:rPr lang="en-US" altLang="zh-CN" sz="1600" dirty="0"/>
              <a:t>y</a:t>
            </a:r>
            <a:r>
              <a:rPr lang="zh-CN" altLang="en-US" sz="1600" dirty="0"/>
              <a:t>轴旋转，使天空有运动的感觉，保持动感</a:t>
            </a:r>
            <a:endParaRPr lang="en-US" altLang="zh-CN" sz="1600" dirty="0"/>
          </a:p>
          <a:p>
            <a:pPr>
              <a:spcBef>
                <a:spcPct val="0"/>
              </a:spcBef>
            </a:pPr>
            <a:endParaRPr lang="en-US" altLang="zh-CN" sz="1800" dirty="0"/>
          </a:p>
        </p:txBody>
      </p:sp>
      <p:pic>
        <p:nvPicPr>
          <p:cNvPr id="307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492250"/>
            <a:ext cx="3578225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788" y="1720850"/>
            <a:ext cx="4857750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788" y="3854450"/>
            <a:ext cx="44005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487592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4099" name="矩形 18"/>
          <p:cNvSpPr>
            <a:spLocks noChangeArrowheads="1"/>
          </p:cNvSpPr>
          <p:nvPr/>
        </p:nvSpPr>
        <p:spPr bwMode="auto">
          <a:xfrm>
            <a:off x="476250" y="177800"/>
            <a:ext cx="1108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400" b="1" dirty="0">
                <a:solidFill>
                  <a:srgbClr val="282828"/>
                </a:solidFill>
                <a:latin typeface="Impact" pitchFamily="34" charset="0"/>
                <a:sym typeface="Impact" pitchFamily="34" charset="0"/>
              </a:rPr>
              <a:t>地形图</a:t>
            </a:r>
            <a:endParaRPr lang="zh-CN" altLang="en-US" sz="1800" b="1" dirty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4100" name="等腰三角形 19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grpSp>
        <p:nvGrpSpPr>
          <p:cNvPr id="4101" name="Group 5"/>
          <p:cNvGrpSpPr>
            <a:grpSpLocks/>
          </p:cNvGrpSpPr>
          <p:nvPr/>
        </p:nvGrpSpPr>
        <p:grpSpPr bwMode="auto">
          <a:xfrm>
            <a:off x="6597650" y="28575"/>
            <a:ext cx="5092700" cy="5092700"/>
            <a:chOff x="0" y="0"/>
            <a:chExt cx="5092030" cy="5092030"/>
          </a:xfrm>
        </p:grpSpPr>
        <p:sp>
          <p:nvSpPr>
            <p:cNvPr id="4106" name="椭圆 3"/>
            <p:cNvSpPr>
              <a:spLocks noChangeArrowheads="1"/>
            </p:cNvSpPr>
            <p:nvPr/>
          </p:nvSpPr>
          <p:spPr bwMode="auto">
            <a:xfrm rot="-5400000">
              <a:off x="-769108" y="1440973"/>
              <a:ext cx="4420164" cy="2210082"/>
            </a:xfrm>
            <a:custGeom>
              <a:avLst/>
              <a:gdLst>
                <a:gd name="T0" fmla="*/ 3478575 w 2808312"/>
                <a:gd name="T1" fmla="*/ 0 h 1404156"/>
                <a:gd name="T2" fmla="*/ 6957151 w 2808312"/>
                <a:gd name="T3" fmla="*/ 3478575 h 1404156"/>
                <a:gd name="T4" fmla="*/ 0 w 2808312"/>
                <a:gd name="T5" fmla="*/ 3478575 h 1404156"/>
                <a:gd name="T6" fmla="*/ 3478575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107" name="椭圆 3"/>
            <p:cNvSpPr>
              <a:spLocks noChangeAspect="1" noChangeArrowheads="1"/>
            </p:cNvSpPr>
            <p:nvPr/>
          </p:nvSpPr>
          <p:spPr bwMode="auto">
            <a:xfrm rot="-5400000">
              <a:off x="-138731" y="1651099"/>
              <a:ext cx="3579659" cy="1789830"/>
            </a:xfrm>
            <a:custGeom>
              <a:avLst/>
              <a:gdLst>
                <a:gd name="T0" fmla="*/ 2281435 w 2808312"/>
                <a:gd name="T1" fmla="*/ 0 h 1404156"/>
                <a:gd name="T2" fmla="*/ 4562869 w 2808312"/>
                <a:gd name="T3" fmla="*/ 2281436 h 1404156"/>
                <a:gd name="T4" fmla="*/ 0 w 2808312"/>
                <a:gd name="T5" fmla="*/ 2281436 h 1404156"/>
                <a:gd name="T6" fmla="*/ 2281435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108" name="椭圆 3"/>
            <p:cNvSpPr>
              <a:spLocks noChangeAspect="1" noChangeArrowheads="1"/>
            </p:cNvSpPr>
            <p:nvPr/>
          </p:nvSpPr>
          <p:spPr bwMode="auto">
            <a:xfrm rot="-5400000">
              <a:off x="532457" y="1874828"/>
              <a:ext cx="2684744" cy="1342372"/>
            </a:xfrm>
            <a:custGeom>
              <a:avLst/>
              <a:gdLst>
                <a:gd name="T0" fmla="*/ 1283307 w 2808312"/>
                <a:gd name="T1" fmla="*/ 0 h 1404156"/>
                <a:gd name="T2" fmla="*/ 2566613 w 2808312"/>
                <a:gd name="T3" fmla="*/ 1283307 h 1404156"/>
                <a:gd name="T4" fmla="*/ 0 w 2808312"/>
                <a:gd name="T5" fmla="*/ 1283307 h 1404156"/>
                <a:gd name="T6" fmla="*/ 1283307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109" name="椭圆 3"/>
            <p:cNvSpPr>
              <a:spLocks noChangeAspect="1" noChangeArrowheads="1"/>
            </p:cNvSpPr>
            <p:nvPr/>
          </p:nvSpPr>
          <p:spPr bwMode="auto">
            <a:xfrm rot="-5400000">
              <a:off x="1190303" y="2095083"/>
              <a:ext cx="1803717" cy="901859"/>
            </a:xfrm>
            <a:custGeom>
              <a:avLst/>
              <a:gdLst>
                <a:gd name="T0" fmla="*/ 579244 w 2808312"/>
                <a:gd name="T1" fmla="*/ 0 h 1404156"/>
                <a:gd name="T2" fmla="*/ 1158488 w 2808312"/>
                <a:gd name="T3" fmla="*/ 579245 h 1404156"/>
                <a:gd name="T4" fmla="*/ 0 w 2808312"/>
                <a:gd name="T5" fmla="*/ 579245 h 1404156"/>
                <a:gd name="T6" fmla="*/ 579244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4102" name="文本框 2"/>
          <p:cNvSpPr txBox="1">
            <a:spLocks noChangeArrowheads="1"/>
          </p:cNvSpPr>
          <p:nvPr/>
        </p:nvSpPr>
        <p:spPr bwMode="auto">
          <a:xfrm>
            <a:off x="476250" y="731838"/>
            <a:ext cx="83534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600" dirty="0"/>
              <a:t>读取高度图中的数据</a:t>
            </a:r>
            <a:endParaRPr lang="en-US" altLang="zh-CN" sz="1600" dirty="0"/>
          </a:p>
          <a:p>
            <a:pPr>
              <a:spcBef>
                <a:spcPct val="0"/>
              </a:spcBef>
            </a:pPr>
            <a:r>
              <a:rPr lang="zh-CN" altLang="en-US" sz="1600" dirty="0"/>
              <a:t>使用读出的数据画三角形，从而使用画出的三角形近似拼接成一个地形</a:t>
            </a:r>
            <a:endParaRPr lang="en-US" altLang="zh-CN" sz="1600" dirty="0"/>
          </a:p>
          <a:p>
            <a:pPr>
              <a:spcBef>
                <a:spcPct val="0"/>
              </a:spcBef>
            </a:pPr>
            <a:r>
              <a:rPr lang="zh-CN" altLang="en-US" sz="1600" dirty="0"/>
              <a:t>使用自己的图片对地形进行贴图</a:t>
            </a:r>
          </a:p>
        </p:txBody>
      </p:sp>
      <p:pic>
        <p:nvPicPr>
          <p:cNvPr id="4103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795463"/>
            <a:ext cx="5143500" cy="298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113" y="1822450"/>
            <a:ext cx="3824287" cy="118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113" y="3822700"/>
            <a:ext cx="3630612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959115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5123" name="矩形 18"/>
          <p:cNvSpPr>
            <a:spLocks noChangeArrowheads="1"/>
          </p:cNvSpPr>
          <p:nvPr/>
        </p:nvSpPr>
        <p:spPr bwMode="auto">
          <a:xfrm>
            <a:off x="476250" y="177800"/>
            <a:ext cx="1724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400" b="1" dirty="0">
                <a:solidFill>
                  <a:srgbClr val="282828"/>
                </a:solidFill>
                <a:latin typeface="Impact" pitchFamily="34" charset="0"/>
                <a:sym typeface="Impact" pitchFamily="34" charset="0"/>
              </a:rPr>
              <a:t>摄像机漫游</a:t>
            </a:r>
            <a:endParaRPr lang="zh-CN" altLang="en-US" sz="1800" b="1" dirty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5124" name="等腰三角形 19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grpSp>
        <p:nvGrpSpPr>
          <p:cNvPr id="5125" name="Group 5"/>
          <p:cNvGrpSpPr>
            <a:grpSpLocks/>
          </p:cNvGrpSpPr>
          <p:nvPr/>
        </p:nvGrpSpPr>
        <p:grpSpPr bwMode="auto">
          <a:xfrm>
            <a:off x="6597650" y="28575"/>
            <a:ext cx="5092700" cy="5092700"/>
            <a:chOff x="0" y="0"/>
            <a:chExt cx="5092030" cy="5092030"/>
          </a:xfrm>
        </p:grpSpPr>
        <p:sp>
          <p:nvSpPr>
            <p:cNvPr id="5131" name="椭圆 3"/>
            <p:cNvSpPr>
              <a:spLocks noChangeArrowheads="1"/>
            </p:cNvSpPr>
            <p:nvPr/>
          </p:nvSpPr>
          <p:spPr bwMode="auto">
            <a:xfrm rot="-5400000">
              <a:off x="-769108" y="1440973"/>
              <a:ext cx="4420164" cy="2210082"/>
            </a:xfrm>
            <a:custGeom>
              <a:avLst/>
              <a:gdLst>
                <a:gd name="T0" fmla="*/ 3478575 w 2808312"/>
                <a:gd name="T1" fmla="*/ 0 h 1404156"/>
                <a:gd name="T2" fmla="*/ 6957151 w 2808312"/>
                <a:gd name="T3" fmla="*/ 3478575 h 1404156"/>
                <a:gd name="T4" fmla="*/ 0 w 2808312"/>
                <a:gd name="T5" fmla="*/ 3478575 h 1404156"/>
                <a:gd name="T6" fmla="*/ 3478575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2" name="椭圆 3"/>
            <p:cNvSpPr>
              <a:spLocks noChangeAspect="1" noChangeArrowheads="1"/>
            </p:cNvSpPr>
            <p:nvPr/>
          </p:nvSpPr>
          <p:spPr bwMode="auto">
            <a:xfrm rot="-5400000">
              <a:off x="-138731" y="1651099"/>
              <a:ext cx="3579659" cy="1789830"/>
            </a:xfrm>
            <a:custGeom>
              <a:avLst/>
              <a:gdLst>
                <a:gd name="T0" fmla="*/ 2281435 w 2808312"/>
                <a:gd name="T1" fmla="*/ 0 h 1404156"/>
                <a:gd name="T2" fmla="*/ 4562869 w 2808312"/>
                <a:gd name="T3" fmla="*/ 2281436 h 1404156"/>
                <a:gd name="T4" fmla="*/ 0 w 2808312"/>
                <a:gd name="T5" fmla="*/ 2281436 h 1404156"/>
                <a:gd name="T6" fmla="*/ 2281435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3" name="椭圆 3"/>
            <p:cNvSpPr>
              <a:spLocks noChangeAspect="1" noChangeArrowheads="1"/>
            </p:cNvSpPr>
            <p:nvPr/>
          </p:nvSpPr>
          <p:spPr bwMode="auto">
            <a:xfrm rot="-5400000">
              <a:off x="532457" y="1874828"/>
              <a:ext cx="2684744" cy="1342372"/>
            </a:xfrm>
            <a:custGeom>
              <a:avLst/>
              <a:gdLst>
                <a:gd name="T0" fmla="*/ 1283307 w 2808312"/>
                <a:gd name="T1" fmla="*/ 0 h 1404156"/>
                <a:gd name="T2" fmla="*/ 2566613 w 2808312"/>
                <a:gd name="T3" fmla="*/ 1283307 h 1404156"/>
                <a:gd name="T4" fmla="*/ 0 w 2808312"/>
                <a:gd name="T5" fmla="*/ 1283307 h 1404156"/>
                <a:gd name="T6" fmla="*/ 1283307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4" name="椭圆 3"/>
            <p:cNvSpPr>
              <a:spLocks noChangeAspect="1" noChangeArrowheads="1"/>
            </p:cNvSpPr>
            <p:nvPr/>
          </p:nvSpPr>
          <p:spPr bwMode="auto">
            <a:xfrm rot="-5400000">
              <a:off x="1190303" y="2095083"/>
              <a:ext cx="1803717" cy="901859"/>
            </a:xfrm>
            <a:custGeom>
              <a:avLst/>
              <a:gdLst>
                <a:gd name="T0" fmla="*/ 579244 w 2808312"/>
                <a:gd name="T1" fmla="*/ 0 h 1404156"/>
                <a:gd name="T2" fmla="*/ 1158488 w 2808312"/>
                <a:gd name="T3" fmla="*/ 579245 h 1404156"/>
                <a:gd name="T4" fmla="*/ 0 w 2808312"/>
                <a:gd name="T5" fmla="*/ 579245 h 1404156"/>
                <a:gd name="T6" fmla="*/ 579244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5126" name="文本框 2"/>
          <p:cNvSpPr txBox="1">
            <a:spLocks noChangeArrowheads="1"/>
          </p:cNvSpPr>
          <p:nvPr/>
        </p:nvSpPr>
        <p:spPr bwMode="auto">
          <a:xfrm>
            <a:off x="501650" y="671513"/>
            <a:ext cx="83534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600" dirty="0"/>
              <a:t>记录</a:t>
            </a:r>
            <a:r>
              <a:rPr lang="en-US" altLang="zh-CN" sz="1600" dirty="0" err="1"/>
              <a:t>gluLookAt</a:t>
            </a:r>
            <a:r>
              <a:rPr lang="zh-CN" altLang="en-US" sz="1600" dirty="0"/>
              <a:t>中的参数</a:t>
            </a:r>
            <a:endParaRPr lang="en-US" altLang="zh-CN" sz="1600" dirty="0"/>
          </a:p>
          <a:p>
            <a:pPr>
              <a:spcBef>
                <a:spcPct val="0"/>
              </a:spcBef>
            </a:pPr>
            <a:r>
              <a:rPr lang="zh-CN" altLang="en-US" sz="1600" dirty="0"/>
              <a:t>检测方向按键的触发</a:t>
            </a:r>
            <a:endParaRPr lang="en-US" altLang="zh-CN" sz="1600" dirty="0"/>
          </a:p>
          <a:p>
            <a:pPr>
              <a:spcBef>
                <a:spcPct val="0"/>
              </a:spcBef>
            </a:pPr>
            <a:r>
              <a:rPr lang="zh-CN" altLang="en-US" sz="1600" dirty="0"/>
              <a:t>更新相应的参数，从而实现摄像机的漫游</a:t>
            </a:r>
          </a:p>
        </p:txBody>
      </p:sp>
      <p:pic>
        <p:nvPicPr>
          <p:cNvPr id="5127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1628775"/>
            <a:ext cx="3144838" cy="337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0" y="1628775"/>
            <a:ext cx="4003675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13" y="1930400"/>
            <a:ext cx="3792537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0" y="2244725"/>
            <a:ext cx="1973263" cy="276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59304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6147" name="矩形 18"/>
          <p:cNvSpPr>
            <a:spLocks noChangeArrowheads="1"/>
          </p:cNvSpPr>
          <p:nvPr/>
        </p:nvSpPr>
        <p:spPr bwMode="auto">
          <a:xfrm>
            <a:off x="476250" y="177800"/>
            <a:ext cx="17494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400" dirty="0">
                <a:solidFill>
                  <a:srgbClr val="282828"/>
                </a:solidFill>
                <a:latin typeface="Impact" pitchFamily="34" charset="0"/>
                <a:sym typeface="Impact" pitchFamily="34" charset="0"/>
              </a:rPr>
              <a:t>3D</a:t>
            </a:r>
            <a:r>
              <a:rPr lang="zh-CN" altLang="en-US" sz="2400" b="1" dirty="0">
                <a:solidFill>
                  <a:srgbClr val="282828"/>
                </a:solidFill>
                <a:latin typeface="Impact" pitchFamily="34" charset="0"/>
                <a:sym typeface="Impact" pitchFamily="34" charset="0"/>
              </a:rPr>
              <a:t>模型导入</a:t>
            </a:r>
            <a:endParaRPr lang="zh-CN" altLang="en-US" sz="1800" b="1" dirty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148" name="等腰三角形 19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grpSp>
        <p:nvGrpSpPr>
          <p:cNvPr id="6149" name="Group 5"/>
          <p:cNvGrpSpPr>
            <a:grpSpLocks/>
          </p:cNvGrpSpPr>
          <p:nvPr/>
        </p:nvGrpSpPr>
        <p:grpSpPr bwMode="auto">
          <a:xfrm>
            <a:off x="6597650" y="28575"/>
            <a:ext cx="5092700" cy="5092700"/>
            <a:chOff x="0" y="0"/>
            <a:chExt cx="5092030" cy="5092030"/>
          </a:xfrm>
        </p:grpSpPr>
        <p:sp>
          <p:nvSpPr>
            <p:cNvPr id="6154" name="椭圆 3"/>
            <p:cNvSpPr>
              <a:spLocks noChangeArrowheads="1"/>
            </p:cNvSpPr>
            <p:nvPr/>
          </p:nvSpPr>
          <p:spPr bwMode="auto">
            <a:xfrm rot="-5400000">
              <a:off x="-769108" y="1440973"/>
              <a:ext cx="4420164" cy="2210082"/>
            </a:xfrm>
            <a:custGeom>
              <a:avLst/>
              <a:gdLst>
                <a:gd name="T0" fmla="*/ 3478575 w 2808312"/>
                <a:gd name="T1" fmla="*/ 0 h 1404156"/>
                <a:gd name="T2" fmla="*/ 6957151 w 2808312"/>
                <a:gd name="T3" fmla="*/ 3478575 h 1404156"/>
                <a:gd name="T4" fmla="*/ 0 w 2808312"/>
                <a:gd name="T5" fmla="*/ 3478575 h 1404156"/>
                <a:gd name="T6" fmla="*/ 3478575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55" name="椭圆 3"/>
            <p:cNvSpPr>
              <a:spLocks noChangeAspect="1" noChangeArrowheads="1"/>
            </p:cNvSpPr>
            <p:nvPr/>
          </p:nvSpPr>
          <p:spPr bwMode="auto">
            <a:xfrm rot="-5400000">
              <a:off x="-138731" y="1651099"/>
              <a:ext cx="3579659" cy="1789830"/>
            </a:xfrm>
            <a:custGeom>
              <a:avLst/>
              <a:gdLst>
                <a:gd name="T0" fmla="*/ 2281435 w 2808312"/>
                <a:gd name="T1" fmla="*/ 0 h 1404156"/>
                <a:gd name="T2" fmla="*/ 4562869 w 2808312"/>
                <a:gd name="T3" fmla="*/ 2281436 h 1404156"/>
                <a:gd name="T4" fmla="*/ 0 w 2808312"/>
                <a:gd name="T5" fmla="*/ 2281436 h 1404156"/>
                <a:gd name="T6" fmla="*/ 2281435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56" name="椭圆 3"/>
            <p:cNvSpPr>
              <a:spLocks noChangeAspect="1" noChangeArrowheads="1"/>
            </p:cNvSpPr>
            <p:nvPr/>
          </p:nvSpPr>
          <p:spPr bwMode="auto">
            <a:xfrm rot="-5400000">
              <a:off x="532457" y="1874828"/>
              <a:ext cx="2684744" cy="1342372"/>
            </a:xfrm>
            <a:custGeom>
              <a:avLst/>
              <a:gdLst>
                <a:gd name="T0" fmla="*/ 1283307 w 2808312"/>
                <a:gd name="T1" fmla="*/ 0 h 1404156"/>
                <a:gd name="T2" fmla="*/ 2566613 w 2808312"/>
                <a:gd name="T3" fmla="*/ 1283307 h 1404156"/>
                <a:gd name="T4" fmla="*/ 0 w 2808312"/>
                <a:gd name="T5" fmla="*/ 1283307 h 1404156"/>
                <a:gd name="T6" fmla="*/ 1283307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57" name="椭圆 3"/>
            <p:cNvSpPr>
              <a:spLocks noChangeAspect="1" noChangeArrowheads="1"/>
            </p:cNvSpPr>
            <p:nvPr/>
          </p:nvSpPr>
          <p:spPr bwMode="auto">
            <a:xfrm rot="-5400000">
              <a:off x="1190303" y="2095083"/>
              <a:ext cx="1803717" cy="901859"/>
            </a:xfrm>
            <a:custGeom>
              <a:avLst/>
              <a:gdLst>
                <a:gd name="T0" fmla="*/ 579244 w 2808312"/>
                <a:gd name="T1" fmla="*/ 0 h 1404156"/>
                <a:gd name="T2" fmla="*/ 1158488 w 2808312"/>
                <a:gd name="T3" fmla="*/ 579245 h 1404156"/>
                <a:gd name="T4" fmla="*/ 0 w 2808312"/>
                <a:gd name="T5" fmla="*/ 579245 h 1404156"/>
                <a:gd name="T6" fmla="*/ 579244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6150" name="文本框 1"/>
          <p:cNvSpPr txBox="1">
            <a:spLocks noChangeArrowheads="1"/>
          </p:cNvSpPr>
          <p:nvPr/>
        </p:nvSpPr>
        <p:spPr bwMode="auto">
          <a:xfrm>
            <a:off x="501650" y="639763"/>
            <a:ext cx="734377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CLoad3DS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类，实现对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格式的文件进行解析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给定模型合适的位置和大小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将模型在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openGL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中画出</a:t>
            </a:r>
          </a:p>
        </p:txBody>
      </p:sp>
      <p:pic>
        <p:nvPicPr>
          <p:cNvPr id="6151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2025650"/>
            <a:ext cx="333375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3521075"/>
            <a:ext cx="53721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063" y="2025650"/>
            <a:ext cx="29622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62981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矩形 3"/>
          <p:cNvSpPr>
            <a:spLocks noChangeArrowheads="1"/>
          </p:cNvSpPr>
          <p:nvPr/>
        </p:nvSpPr>
        <p:spPr bwMode="auto">
          <a:xfrm>
            <a:off x="476250" y="177800"/>
            <a:ext cx="13227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282828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L-System</a:t>
            </a:r>
            <a:endParaRPr lang="zh-CN" altLang="en-US" dirty="0"/>
          </a:p>
        </p:txBody>
      </p:sp>
      <p:sp>
        <p:nvSpPr>
          <p:cNvPr id="27651" name="等腰三角形 4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27653" name="Group 5"/>
          <p:cNvGrpSpPr>
            <a:grpSpLocks/>
          </p:cNvGrpSpPr>
          <p:nvPr/>
        </p:nvGrpSpPr>
        <p:grpSpPr bwMode="auto">
          <a:xfrm>
            <a:off x="533400" y="1708150"/>
            <a:ext cx="5046663" cy="2663825"/>
            <a:chOff x="0" y="0"/>
            <a:chExt cx="5045868" cy="2664296"/>
          </a:xfrm>
        </p:grpSpPr>
        <p:sp>
          <p:nvSpPr>
            <p:cNvPr id="27654" name="矩形 8"/>
            <p:cNvSpPr>
              <a:spLocks noChangeArrowheads="1"/>
            </p:cNvSpPr>
            <p:nvPr/>
          </p:nvSpPr>
          <p:spPr bwMode="auto">
            <a:xfrm>
              <a:off x="0" y="72008"/>
              <a:ext cx="2453208" cy="2554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zh-CN" altLang="en-US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初始：</a:t>
              </a:r>
              <a:r>
                <a:rPr lang="en-US" altLang="zh-CN" sz="1100" dirty="0" err="1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str</a:t>
              </a:r>
              <a:r>
                <a:rPr lang="en-US" altLang="zh-CN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=” WDV/X”</a:t>
              </a:r>
            </a:p>
            <a:p>
              <a:pPr>
                <a:lnSpc>
                  <a:spcPts val="1600"/>
                </a:lnSpc>
              </a:pPr>
              <a:endParaRPr lang="en-US" altLang="zh-CN" sz="1100" dirty="0" smtClean="0">
                <a:solidFill>
                  <a:srgbClr val="73737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>
                <a:lnSpc>
                  <a:spcPts val="1600"/>
                </a:lnSpc>
              </a:pPr>
              <a:r>
                <a:rPr lang="en-US" altLang="zh-CN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W</a:t>
              </a:r>
              <a:r>
                <a:rPr lang="zh-CN" altLang="en-US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：设定树干初始宽度</a:t>
              </a:r>
              <a:endParaRPr lang="en-US" altLang="zh-CN" sz="1100" dirty="0" smtClean="0">
                <a:solidFill>
                  <a:srgbClr val="73737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>
                <a:lnSpc>
                  <a:spcPts val="1600"/>
                </a:lnSpc>
              </a:pPr>
              <a:r>
                <a:rPr lang="en-US" altLang="zh-CN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D</a:t>
              </a:r>
              <a:r>
                <a:rPr lang="zh-CN" altLang="en-US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：设定树干初始长度</a:t>
              </a:r>
              <a:endParaRPr lang="en-US" altLang="zh-CN" sz="1100" dirty="0" smtClean="0">
                <a:solidFill>
                  <a:srgbClr val="73737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>
                <a:lnSpc>
                  <a:spcPts val="1600"/>
                </a:lnSpc>
              </a:pPr>
              <a:r>
                <a:rPr lang="en-US" altLang="zh-CN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V</a:t>
              </a:r>
              <a:r>
                <a:rPr lang="zh-CN" altLang="en-US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：画花</a:t>
              </a:r>
              <a:endParaRPr lang="en-US" altLang="zh-CN" sz="1100" dirty="0" smtClean="0">
                <a:solidFill>
                  <a:srgbClr val="73737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>
                <a:lnSpc>
                  <a:spcPts val="1600"/>
                </a:lnSpc>
              </a:pPr>
              <a:r>
                <a:rPr lang="en-US" altLang="zh-CN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X</a:t>
              </a:r>
              <a:r>
                <a:rPr lang="zh-CN" altLang="en-US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：扩展</a:t>
              </a:r>
              <a:endParaRPr lang="en-US" altLang="zh-CN" sz="1100" dirty="0">
                <a:solidFill>
                  <a:srgbClr val="73737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>
                <a:lnSpc>
                  <a:spcPts val="1600"/>
                </a:lnSpc>
              </a:pPr>
              <a:r>
                <a:rPr lang="en-US" altLang="zh-CN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!</a:t>
              </a:r>
              <a:r>
                <a:rPr lang="zh-CN" altLang="en-US" sz="1100" dirty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：</a:t>
              </a:r>
              <a:r>
                <a:rPr lang="zh-CN" altLang="en-US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画树干</a:t>
              </a:r>
              <a:endParaRPr lang="en-US" altLang="zh-CN" sz="1100" dirty="0" smtClean="0">
                <a:solidFill>
                  <a:srgbClr val="73737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>
                <a:lnSpc>
                  <a:spcPts val="1600"/>
                </a:lnSpc>
              </a:pPr>
              <a:r>
                <a:rPr lang="en-US" altLang="zh-CN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Y</a:t>
              </a:r>
              <a:r>
                <a:rPr lang="zh-CN" altLang="en-US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：画带雾凇的树干</a:t>
              </a:r>
              <a:endParaRPr lang="en-US" altLang="zh-CN" sz="1100" dirty="0" smtClean="0">
                <a:solidFill>
                  <a:srgbClr val="73737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>
                <a:lnSpc>
                  <a:spcPts val="1600"/>
                </a:lnSpc>
              </a:pPr>
              <a:r>
                <a:rPr lang="en-US" altLang="zh-CN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L</a:t>
              </a:r>
              <a:r>
                <a:rPr lang="zh-CN" altLang="en-US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：画绿叶</a:t>
              </a:r>
              <a:endParaRPr lang="en-US" altLang="zh-CN" sz="1100" dirty="0" smtClean="0">
                <a:solidFill>
                  <a:srgbClr val="73737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>
                <a:lnSpc>
                  <a:spcPts val="1600"/>
                </a:lnSpc>
              </a:pPr>
              <a:r>
                <a:rPr lang="en-US" altLang="zh-CN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[</a:t>
              </a:r>
              <a:r>
                <a:rPr lang="zh-CN" altLang="en-US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：当前矩阵压栈，树干宽度减小</a:t>
              </a:r>
              <a:endParaRPr lang="en-US" altLang="zh-CN" sz="1100" dirty="0" smtClean="0">
                <a:solidFill>
                  <a:srgbClr val="73737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>
                <a:lnSpc>
                  <a:spcPts val="1600"/>
                </a:lnSpc>
              </a:pPr>
              <a:r>
                <a:rPr lang="en-US" altLang="zh-CN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]</a:t>
              </a:r>
              <a:r>
                <a:rPr lang="zh-CN" altLang="en-US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：当前矩阵出栈，树干宽度恢复</a:t>
              </a:r>
              <a:endParaRPr lang="en-US" altLang="zh-CN" sz="1100" dirty="0" smtClean="0">
                <a:solidFill>
                  <a:srgbClr val="73737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>
                <a:lnSpc>
                  <a:spcPts val="1600"/>
                </a:lnSpc>
              </a:pPr>
              <a:r>
                <a:rPr lang="en-US" altLang="zh-CN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|</a:t>
              </a:r>
              <a:r>
                <a:rPr lang="zh-CN" altLang="en-US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：树枝向下偏转</a:t>
              </a:r>
              <a:r>
                <a:rPr lang="en-US" altLang="zh-CN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30</a:t>
              </a:r>
              <a:r>
                <a:rPr lang="en-US" altLang="zh-CN" sz="1100" dirty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°</a:t>
              </a:r>
              <a:endParaRPr lang="en-US" altLang="zh-CN" sz="1100" dirty="0" smtClean="0">
                <a:solidFill>
                  <a:srgbClr val="73737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7655" name="矩形 9"/>
            <p:cNvSpPr>
              <a:spLocks noChangeArrowheads="1"/>
            </p:cNvSpPr>
            <p:nvPr/>
          </p:nvSpPr>
          <p:spPr bwMode="auto">
            <a:xfrm>
              <a:off x="2592660" y="72007"/>
              <a:ext cx="2453208" cy="2349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zh-CN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&amp;</a:t>
              </a:r>
              <a:r>
                <a:rPr lang="zh-CN" altLang="en-US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：树枝向下偏转初始角度</a:t>
              </a:r>
              <a:r>
                <a:rPr lang="en-US" altLang="zh-CN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25</a:t>
              </a:r>
              <a:r>
                <a:rPr lang="en-US" altLang="zh-CN" sz="1100" dirty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°</a:t>
              </a:r>
              <a:endParaRPr lang="en-US" altLang="zh-CN" sz="1100" dirty="0" smtClean="0">
                <a:solidFill>
                  <a:srgbClr val="73737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>
                <a:lnSpc>
                  <a:spcPts val="1600"/>
                </a:lnSpc>
              </a:pPr>
              <a:r>
                <a:rPr lang="en-US" altLang="zh-CN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&gt;</a:t>
              </a:r>
              <a:r>
                <a:rPr lang="zh-CN" altLang="en-US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：树枝向左旋转</a:t>
              </a:r>
              <a:r>
                <a:rPr lang="en-US" altLang="zh-CN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137.5°</a:t>
              </a:r>
            </a:p>
            <a:p>
              <a:pPr>
                <a:lnSpc>
                  <a:spcPts val="1600"/>
                </a:lnSpc>
              </a:pPr>
              <a:r>
                <a:rPr lang="en-US" altLang="zh-CN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&lt;</a:t>
              </a:r>
              <a:r>
                <a:rPr lang="zh-CN" altLang="en-US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：树枝向右旋转</a:t>
              </a:r>
              <a:r>
                <a:rPr lang="en-US" altLang="zh-CN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137.5°</a:t>
              </a:r>
            </a:p>
            <a:p>
              <a:pPr>
                <a:lnSpc>
                  <a:spcPts val="1600"/>
                </a:lnSpc>
              </a:pPr>
              <a:r>
                <a:rPr lang="en-US" altLang="zh-CN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Z</a:t>
              </a:r>
              <a:r>
                <a:rPr lang="zh-CN" altLang="en-US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：辅助</a:t>
              </a:r>
              <a:endParaRPr lang="en-US" altLang="zh-CN" sz="1100" dirty="0" smtClean="0">
                <a:solidFill>
                  <a:srgbClr val="73737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>
                <a:lnSpc>
                  <a:spcPts val="1600"/>
                </a:lnSpc>
              </a:pPr>
              <a:r>
                <a:rPr lang="en-US" altLang="zh-CN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F</a:t>
              </a:r>
              <a:r>
                <a:rPr lang="zh-CN" altLang="en-US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：设定树干长度</a:t>
              </a:r>
              <a:endParaRPr lang="en-US" altLang="zh-CN" sz="1100" dirty="0">
                <a:solidFill>
                  <a:srgbClr val="73737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>
                <a:lnSpc>
                  <a:spcPts val="1600"/>
                </a:lnSpc>
              </a:pPr>
              <a:endParaRPr lang="en-US" altLang="zh-CN" sz="1100" dirty="0" smtClean="0">
                <a:solidFill>
                  <a:srgbClr val="73737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>
                <a:lnSpc>
                  <a:spcPts val="1600"/>
                </a:lnSpc>
              </a:pPr>
              <a:r>
                <a:rPr lang="en-US" altLang="zh-CN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DEPTH</a:t>
              </a:r>
              <a:r>
                <a:rPr lang="zh-CN" altLang="en-US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：表示深度</a:t>
              </a:r>
              <a:r>
                <a:rPr lang="en-US" altLang="zh-CN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——</a:t>
              </a:r>
            </a:p>
            <a:p>
              <a:pPr>
                <a:lnSpc>
                  <a:spcPts val="1600"/>
                </a:lnSpc>
              </a:pPr>
              <a:r>
                <a:rPr lang="en-US" altLang="zh-CN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DEPTH=4</a:t>
              </a:r>
              <a:r>
                <a:rPr lang="zh-CN" altLang="en-US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，冬天；</a:t>
              </a:r>
              <a:r>
                <a:rPr lang="en-US" altLang="zh-CN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DEPTH=5</a:t>
              </a:r>
              <a:r>
                <a:rPr lang="zh-CN" altLang="en-US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，秋天；</a:t>
              </a:r>
              <a:r>
                <a:rPr lang="en-US" altLang="zh-CN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DEPTH=6</a:t>
              </a:r>
              <a:r>
                <a:rPr lang="zh-CN" altLang="en-US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，夏天；</a:t>
              </a:r>
              <a:r>
                <a:rPr lang="en-US" altLang="zh-CN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DEPTH=7</a:t>
              </a:r>
              <a:r>
                <a:rPr lang="zh-CN" altLang="en-US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，春天</a:t>
              </a:r>
              <a:endParaRPr lang="en-US" altLang="zh-CN" sz="1100" dirty="0" smtClean="0">
                <a:solidFill>
                  <a:srgbClr val="73737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>
                <a:lnSpc>
                  <a:spcPts val="1600"/>
                </a:lnSpc>
              </a:pPr>
              <a:endParaRPr lang="en-US" altLang="zh-CN" sz="1100" dirty="0">
                <a:solidFill>
                  <a:srgbClr val="73737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>
                <a:lnSpc>
                  <a:spcPts val="1600"/>
                </a:lnSpc>
              </a:pPr>
              <a:r>
                <a:rPr lang="en-US" altLang="zh-CN" sz="1100" dirty="0" err="1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firstD</a:t>
              </a:r>
              <a:r>
                <a:rPr lang="zh-CN" altLang="en-US" sz="1100" dirty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记录</a:t>
              </a:r>
              <a:r>
                <a:rPr lang="zh-CN" altLang="en-US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当前深度</a:t>
              </a:r>
              <a:endParaRPr lang="en-US" altLang="zh-CN" sz="1100" dirty="0">
                <a:solidFill>
                  <a:srgbClr val="73737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7656" name="矩形 10"/>
            <p:cNvSpPr>
              <a:spLocks noChangeArrowheads="1"/>
            </p:cNvSpPr>
            <p:nvPr/>
          </p:nvSpPr>
          <p:spPr bwMode="auto">
            <a:xfrm>
              <a:off x="86841" y="0"/>
              <a:ext cx="4824000" cy="18000"/>
            </a:xfrm>
            <a:prstGeom prst="rect">
              <a:avLst/>
            </a:prstGeom>
            <a:solidFill>
              <a:srgbClr val="909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7657" name="矩形 11"/>
            <p:cNvSpPr>
              <a:spLocks noChangeArrowheads="1"/>
            </p:cNvSpPr>
            <p:nvPr/>
          </p:nvSpPr>
          <p:spPr bwMode="auto">
            <a:xfrm>
              <a:off x="86841" y="2646296"/>
              <a:ext cx="4824000" cy="18000"/>
            </a:xfrm>
            <a:prstGeom prst="rect">
              <a:avLst/>
            </a:prstGeom>
            <a:solidFill>
              <a:srgbClr val="909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27658" name="Group 10"/>
          <p:cNvGrpSpPr>
            <a:grpSpLocks/>
          </p:cNvGrpSpPr>
          <p:nvPr/>
        </p:nvGrpSpPr>
        <p:grpSpPr bwMode="auto">
          <a:xfrm>
            <a:off x="620713" y="1347788"/>
            <a:ext cx="4824412" cy="328612"/>
            <a:chOff x="0" y="0"/>
            <a:chExt cx="4824000" cy="328224"/>
          </a:xfrm>
        </p:grpSpPr>
        <p:sp>
          <p:nvSpPr>
            <p:cNvPr id="27659" name="矩形 12"/>
            <p:cNvSpPr>
              <a:spLocks noChangeArrowheads="1"/>
            </p:cNvSpPr>
            <p:nvPr/>
          </p:nvSpPr>
          <p:spPr bwMode="auto">
            <a:xfrm>
              <a:off x="0" y="0"/>
              <a:ext cx="4824000" cy="328224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7660" name="矩形 13"/>
            <p:cNvSpPr>
              <a:spLocks noChangeArrowheads="1"/>
            </p:cNvSpPr>
            <p:nvPr/>
          </p:nvSpPr>
          <p:spPr bwMode="auto">
            <a:xfrm>
              <a:off x="55956" y="25612"/>
              <a:ext cx="2324071" cy="276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2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初始字符串以及相关符号说明</a:t>
              </a:r>
              <a:endParaRPr lang="zh-CN" altLang="en-US" dirty="0"/>
            </a:p>
          </p:txBody>
        </p:sp>
        <p:sp>
          <p:nvSpPr>
            <p:cNvPr id="27661" name="等腰三角形 14"/>
            <p:cNvSpPr>
              <a:spLocks noChangeArrowheads="1"/>
            </p:cNvSpPr>
            <p:nvPr/>
          </p:nvSpPr>
          <p:spPr bwMode="auto">
            <a:xfrm rot="5400000">
              <a:off x="4545282" y="92102"/>
              <a:ext cx="167059" cy="144016"/>
            </a:xfrm>
            <a:prstGeom prst="triangle">
              <a:avLst>
                <a:gd name="adj" fmla="val 50000"/>
              </a:avLst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349377"/>
            <a:ext cx="3084513" cy="289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35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矩形 5"/>
          <p:cNvSpPr>
            <a:spLocks noChangeArrowheads="1"/>
          </p:cNvSpPr>
          <p:nvPr/>
        </p:nvSpPr>
        <p:spPr bwMode="auto">
          <a:xfrm>
            <a:off x="0" y="0"/>
            <a:ext cx="4572000" cy="5143500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8435" name="矩形 3"/>
          <p:cNvSpPr>
            <a:spLocks noChangeArrowheads="1"/>
          </p:cNvSpPr>
          <p:nvPr/>
        </p:nvSpPr>
        <p:spPr bwMode="auto">
          <a:xfrm>
            <a:off x="476251" y="177801"/>
            <a:ext cx="13227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D9D9D9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L-System</a:t>
            </a:r>
            <a:endParaRPr lang="zh-CN" altLang="en-US" dirty="0"/>
          </a:p>
        </p:txBody>
      </p:sp>
      <p:sp>
        <p:nvSpPr>
          <p:cNvPr id="18436" name="等腰三角形 4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8437" name="矩形 7"/>
          <p:cNvSpPr>
            <a:spLocks noChangeArrowheads="1"/>
          </p:cNvSpPr>
          <p:nvPr/>
        </p:nvSpPr>
        <p:spPr bwMode="auto">
          <a:xfrm>
            <a:off x="4572000" y="0"/>
            <a:ext cx="4572000" cy="5143500"/>
          </a:xfrm>
          <a:prstGeom prst="rect">
            <a:avLst/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8438" name="等腰三角形 8"/>
          <p:cNvSpPr>
            <a:spLocks noChangeArrowheads="1"/>
          </p:cNvSpPr>
          <p:nvPr/>
        </p:nvSpPr>
        <p:spPr bwMode="auto">
          <a:xfrm rot="5400000">
            <a:off x="4553745" y="718345"/>
            <a:ext cx="268287" cy="231775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8439" name="等腰三角形 9"/>
          <p:cNvSpPr>
            <a:spLocks noChangeArrowheads="1"/>
          </p:cNvSpPr>
          <p:nvPr/>
        </p:nvSpPr>
        <p:spPr bwMode="auto">
          <a:xfrm rot="5400000">
            <a:off x="4554538" y="2544763"/>
            <a:ext cx="266700" cy="231775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8440" name="等腰三角形 10"/>
          <p:cNvSpPr>
            <a:spLocks noChangeArrowheads="1"/>
          </p:cNvSpPr>
          <p:nvPr/>
        </p:nvSpPr>
        <p:spPr bwMode="auto">
          <a:xfrm rot="16200000" flipH="1">
            <a:off x="4321970" y="1531145"/>
            <a:ext cx="268287" cy="231775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8441" name="等腰三角形 11"/>
          <p:cNvSpPr>
            <a:spLocks noChangeArrowheads="1"/>
          </p:cNvSpPr>
          <p:nvPr/>
        </p:nvSpPr>
        <p:spPr bwMode="auto">
          <a:xfrm rot="16200000" flipH="1">
            <a:off x="4321970" y="3564732"/>
            <a:ext cx="268288" cy="231775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932365" y="534988"/>
            <a:ext cx="3170237" cy="1111924"/>
            <a:chOff x="4932365" y="534988"/>
            <a:chExt cx="3170237" cy="1111924"/>
          </a:xfrm>
        </p:grpSpPr>
        <p:sp>
          <p:nvSpPr>
            <p:cNvPr id="18442" name="矩形 12"/>
            <p:cNvSpPr>
              <a:spLocks noChangeArrowheads="1"/>
            </p:cNvSpPr>
            <p:nvPr/>
          </p:nvSpPr>
          <p:spPr bwMode="auto">
            <a:xfrm>
              <a:off x="4932365" y="1216025"/>
              <a:ext cx="317023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>
              <a:spAutoFit/>
            </a:bodyPr>
            <a:lstStyle/>
            <a:p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If DEPTH == 7, X -&gt; !F[&amp;FXV]&gt;[&amp;FXV]&lt;[&amp;FXV] (</a:t>
              </a:r>
              <a:r>
                <a:rPr lang="zh-CN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棕色树干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樱花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443" name="Group 11"/>
            <p:cNvGrpSpPr>
              <a:grpSpLocks/>
            </p:cNvGrpSpPr>
            <p:nvPr/>
          </p:nvGrpSpPr>
          <p:grpSpPr bwMode="auto">
            <a:xfrm>
              <a:off x="4937387" y="534988"/>
              <a:ext cx="597965" cy="596900"/>
              <a:chOff x="5022" y="0"/>
              <a:chExt cx="597814" cy="597814"/>
            </a:xfrm>
          </p:grpSpPr>
          <p:sp>
            <p:nvSpPr>
              <p:cNvPr id="18444" name="椭圆 14"/>
              <p:cNvSpPr>
                <a:spLocks noChangeArrowheads="1"/>
              </p:cNvSpPr>
              <p:nvPr/>
            </p:nvSpPr>
            <p:spPr bwMode="auto">
              <a:xfrm>
                <a:off x="5022" y="0"/>
                <a:ext cx="597814" cy="597814"/>
              </a:xfrm>
              <a:prstGeom prst="ellipse">
                <a:avLst/>
              </a:prstGeom>
              <a:solidFill>
                <a:srgbClr val="FF8607"/>
              </a:solidFill>
              <a:ln w="38100" cap="flat" cmpd="sng">
                <a:solidFill>
                  <a:srgbClr val="282828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8445" name="TextBox 15"/>
              <p:cNvSpPr>
                <a:spLocks noChangeArrowheads="1"/>
              </p:cNvSpPr>
              <p:nvPr/>
            </p:nvSpPr>
            <p:spPr bwMode="auto">
              <a:xfrm>
                <a:off x="32128" y="145018"/>
                <a:ext cx="543603" cy="30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春天</a:t>
                </a: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4937127" y="2355850"/>
            <a:ext cx="3171825" cy="1111926"/>
            <a:chOff x="4937127" y="2355850"/>
            <a:chExt cx="3171825" cy="1111926"/>
          </a:xfrm>
        </p:grpSpPr>
        <p:sp>
          <p:nvSpPr>
            <p:cNvPr id="18446" name="矩形 18"/>
            <p:cNvSpPr>
              <a:spLocks noChangeArrowheads="1"/>
            </p:cNvSpPr>
            <p:nvPr/>
          </p:nvSpPr>
          <p:spPr bwMode="auto">
            <a:xfrm>
              <a:off x="4937127" y="3036889"/>
              <a:ext cx="317182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>
              <a:spAutoFit/>
            </a:bodyPr>
            <a:lstStyle/>
            <a:p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If DEPTH == </a:t>
              </a:r>
              <a:r>
                <a:rPr lang="en-US" altLang="zh-CN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5, X 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 !F[&amp;FX]&gt;[&amp;FX]&lt;[&amp;FX</a:t>
              </a:r>
              <a:r>
                <a:rPr lang="en-US" altLang="zh-CN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] </a:t>
              </a:r>
            </a:p>
            <a:p>
              <a:r>
                <a:rPr lang="en-US" altLang="zh-CN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棕色树干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447" name="Group 15"/>
            <p:cNvGrpSpPr>
              <a:grpSpLocks/>
            </p:cNvGrpSpPr>
            <p:nvPr/>
          </p:nvGrpSpPr>
          <p:grpSpPr bwMode="auto">
            <a:xfrm>
              <a:off x="4942149" y="2355850"/>
              <a:ext cx="597965" cy="596900"/>
              <a:chOff x="5022" y="0"/>
              <a:chExt cx="597814" cy="597814"/>
            </a:xfrm>
          </p:grpSpPr>
          <p:sp>
            <p:nvSpPr>
              <p:cNvPr id="18448" name="椭圆 19"/>
              <p:cNvSpPr>
                <a:spLocks noChangeArrowheads="1"/>
              </p:cNvSpPr>
              <p:nvPr/>
            </p:nvSpPr>
            <p:spPr bwMode="auto">
              <a:xfrm>
                <a:off x="5022" y="0"/>
                <a:ext cx="597814" cy="597814"/>
              </a:xfrm>
              <a:prstGeom prst="ellipse">
                <a:avLst/>
              </a:prstGeom>
              <a:solidFill>
                <a:srgbClr val="FF8607"/>
              </a:solidFill>
              <a:ln w="38100" cap="flat" cmpd="sng">
                <a:solidFill>
                  <a:srgbClr val="282828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8449" name="TextBox 20"/>
              <p:cNvSpPr>
                <a:spLocks noChangeArrowheads="1"/>
              </p:cNvSpPr>
              <p:nvPr/>
            </p:nvSpPr>
            <p:spPr bwMode="auto">
              <a:xfrm>
                <a:off x="32129" y="145018"/>
                <a:ext cx="543603" cy="30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秋天</a:t>
                </a: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001715" y="1347789"/>
            <a:ext cx="3171562" cy="1205963"/>
            <a:chOff x="1001715" y="1347789"/>
            <a:chExt cx="3171562" cy="1205963"/>
          </a:xfrm>
        </p:grpSpPr>
        <p:sp>
          <p:nvSpPr>
            <p:cNvPr id="18450" name="矩形 21"/>
            <p:cNvSpPr>
              <a:spLocks noChangeArrowheads="1"/>
            </p:cNvSpPr>
            <p:nvPr/>
          </p:nvSpPr>
          <p:spPr bwMode="auto">
            <a:xfrm>
              <a:off x="1001715" y="2051050"/>
              <a:ext cx="3170237" cy="502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/>
            <a:p>
              <a:pPr algn="r">
                <a:lnSpc>
                  <a:spcPts val="1600"/>
                </a:lnSpc>
              </a:pPr>
              <a:r>
                <a:rPr lang="en-US" altLang="zh-CN" sz="1100" dirty="0">
                  <a:solidFill>
                    <a:srgbClr val="909090"/>
                  </a:solidFill>
                  <a:latin typeface="微软雅黑" pitchFamily="34" charset="-122"/>
                  <a:ea typeface="微软雅黑" pitchFamily="34" charset="-122"/>
                </a:rPr>
                <a:t>If DEPTH == 6, X -&gt; !F[&amp;FXL]&gt;[&amp;FXL]&lt;[&amp;FXL] (</a:t>
              </a:r>
              <a:r>
                <a:rPr lang="zh-CN" altLang="zh-CN" sz="1100" dirty="0">
                  <a:solidFill>
                    <a:srgbClr val="909090"/>
                  </a:solidFill>
                  <a:latin typeface="微软雅黑" pitchFamily="34" charset="-122"/>
                  <a:ea typeface="微软雅黑" pitchFamily="34" charset="-122"/>
                </a:rPr>
                <a:t>棕色树干</a:t>
              </a:r>
              <a:r>
                <a:rPr lang="en-US" altLang="zh-CN" sz="1100" dirty="0">
                  <a:solidFill>
                    <a:srgbClr val="909090"/>
                  </a:solidFill>
                  <a:latin typeface="微软雅黑" pitchFamily="34" charset="-122"/>
                  <a:ea typeface="微软雅黑" pitchFamily="34" charset="-122"/>
                </a:rPr>
                <a:t>+</a:t>
              </a:r>
              <a:r>
                <a:rPr lang="zh-CN" altLang="zh-CN" sz="1100" dirty="0">
                  <a:solidFill>
                    <a:srgbClr val="909090"/>
                  </a:solidFill>
                  <a:latin typeface="微软雅黑" pitchFamily="34" charset="-122"/>
                  <a:ea typeface="微软雅黑" pitchFamily="34" charset="-122"/>
                </a:rPr>
                <a:t>绿叶</a:t>
              </a:r>
              <a:r>
                <a:rPr lang="en-US" altLang="zh-CN" sz="1100" dirty="0">
                  <a:solidFill>
                    <a:srgbClr val="909090"/>
                  </a:solidFill>
                  <a:latin typeface="微软雅黑" pitchFamily="34" charset="-122"/>
                  <a:ea typeface="微软雅黑" pitchFamily="34" charset="-122"/>
                </a:rPr>
                <a:t>)</a:t>
              </a:r>
              <a:endParaRPr lang="zh-CN" altLang="zh-CN" sz="1100" dirty="0">
                <a:solidFill>
                  <a:srgbClr val="90909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8451" name="Group 19"/>
            <p:cNvGrpSpPr>
              <a:grpSpLocks/>
            </p:cNvGrpSpPr>
            <p:nvPr/>
          </p:nvGrpSpPr>
          <p:grpSpPr bwMode="auto">
            <a:xfrm>
              <a:off x="3575313" y="1347789"/>
              <a:ext cx="597964" cy="596900"/>
              <a:chOff x="5023" y="0"/>
              <a:chExt cx="597814" cy="597814"/>
            </a:xfrm>
          </p:grpSpPr>
          <p:sp>
            <p:nvSpPr>
              <p:cNvPr id="18452" name="椭圆 13"/>
              <p:cNvSpPr>
                <a:spLocks noChangeArrowheads="1"/>
              </p:cNvSpPr>
              <p:nvPr/>
            </p:nvSpPr>
            <p:spPr bwMode="auto">
              <a:xfrm>
                <a:off x="5023" y="0"/>
                <a:ext cx="597814" cy="597814"/>
              </a:xfrm>
              <a:prstGeom prst="ellipse">
                <a:avLst/>
              </a:prstGeom>
              <a:solidFill>
                <a:srgbClr val="282828"/>
              </a:solidFill>
              <a:ln w="38100" cap="flat" cmpd="sng">
                <a:solidFill>
                  <a:srgbClr val="FF8607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8453" name="TextBox 22"/>
              <p:cNvSpPr>
                <a:spLocks noChangeArrowheads="1"/>
              </p:cNvSpPr>
              <p:nvPr/>
            </p:nvSpPr>
            <p:spPr bwMode="auto">
              <a:xfrm>
                <a:off x="32127" y="145018"/>
                <a:ext cx="543604" cy="30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FF8607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夏天</a:t>
                </a: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1001715" y="3363913"/>
            <a:ext cx="3171562" cy="2026702"/>
            <a:chOff x="1001715" y="3363913"/>
            <a:chExt cx="3171562" cy="2026702"/>
          </a:xfrm>
        </p:grpSpPr>
        <p:sp>
          <p:nvSpPr>
            <p:cNvPr id="18454" name="矩形 26"/>
            <p:cNvSpPr>
              <a:spLocks noChangeArrowheads="1"/>
            </p:cNvSpPr>
            <p:nvPr/>
          </p:nvSpPr>
          <p:spPr bwMode="auto">
            <a:xfrm>
              <a:off x="1001715" y="4067176"/>
              <a:ext cx="3170237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/>
            <a:p>
              <a:pPr algn="r">
                <a:lnSpc>
                  <a:spcPts val="1600"/>
                </a:lnSpc>
              </a:pPr>
              <a:r>
                <a:rPr lang="en-US" altLang="zh-CN" sz="1100" dirty="0">
                  <a:solidFill>
                    <a:srgbClr val="909090"/>
                  </a:solidFill>
                  <a:latin typeface="微软雅黑" pitchFamily="34" charset="-122"/>
                  <a:ea typeface="微软雅黑" pitchFamily="34" charset="-122"/>
                </a:rPr>
                <a:t>If DEPTH == 4 &amp;&amp; </a:t>
              </a:r>
              <a:r>
                <a:rPr lang="en-US" altLang="zh-CN" sz="1100" dirty="0" err="1">
                  <a:solidFill>
                    <a:srgbClr val="909090"/>
                  </a:solidFill>
                  <a:latin typeface="微软雅黑" pitchFamily="34" charset="-122"/>
                  <a:ea typeface="微软雅黑" pitchFamily="34" charset="-122"/>
                </a:rPr>
                <a:t>firstD</a:t>
              </a:r>
              <a:r>
                <a:rPr lang="en-US" altLang="zh-CN" sz="1100" dirty="0">
                  <a:solidFill>
                    <a:srgbClr val="909090"/>
                  </a:solidFill>
                  <a:latin typeface="微软雅黑" pitchFamily="34" charset="-122"/>
                  <a:ea typeface="微软雅黑" pitchFamily="34" charset="-122"/>
                </a:rPr>
                <a:t> &lt;= 3, </a:t>
              </a:r>
              <a:endParaRPr lang="en-US" altLang="zh-CN" sz="1100" dirty="0" smtClean="0">
                <a:solidFill>
                  <a:srgbClr val="90909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r">
                <a:lnSpc>
                  <a:spcPts val="1600"/>
                </a:lnSpc>
              </a:pPr>
              <a:r>
                <a:rPr lang="en-US" altLang="zh-CN" sz="1100" dirty="0" smtClean="0">
                  <a:solidFill>
                    <a:srgbClr val="909090"/>
                  </a:solidFill>
                  <a:latin typeface="微软雅黑" pitchFamily="34" charset="-122"/>
                  <a:ea typeface="微软雅黑" pitchFamily="34" charset="-122"/>
                </a:rPr>
                <a:t> X -&gt; !</a:t>
              </a:r>
              <a:r>
                <a:rPr lang="en-US" altLang="zh-CN" sz="1100" dirty="0">
                  <a:solidFill>
                    <a:srgbClr val="909090"/>
                  </a:solidFill>
                  <a:latin typeface="微软雅黑" pitchFamily="34" charset="-122"/>
                  <a:ea typeface="微软雅黑" pitchFamily="34" charset="-122"/>
                </a:rPr>
                <a:t>F[|</a:t>
              </a:r>
              <a:r>
                <a:rPr lang="en-US" altLang="zh-CN" sz="1100" dirty="0" smtClean="0">
                  <a:solidFill>
                    <a:srgbClr val="909090"/>
                  </a:solidFill>
                  <a:latin typeface="微软雅黑" pitchFamily="34" charset="-122"/>
                  <a:ea typeface="微软雅黑" pitchFamily="34" charset="-122"/>
                </a:rPr>
                <a:t>FX]&gt;[|FX]&lt;[|FX]  (</a:t>
              </a:r>
              <a:r>
                <a:rPr lang="zh-CN" altLang="zh-CN" sz="1100" dirty="0">
                  <a:solidFill>
                    <a:srgbClr val="909090"/>
                  </a:solidFill>
                  <a:latin typeface="微软雅黑" pitchFamily="34" charset="-122"/>
                  <a:ea typeface="微软雅黑" pitchFamily="34" charset="-122"/>
                </a:rPr>
                <a:t>棕色树干</a:t>
              </a:r>
              <a:r>
                <a:rPr lang="en-US" altLang="zh-CN" sz="1100" dirty="0" smtClean="0">
                  <a:solidFill>
                    <a:srgbClr val="909090"/>
                  </a:solidFill>
                  <a:latin typeface="微软雅黑" pitchFamily="34" charset="-122"/>
                  <a:ea typeface="微软雅黑" pitchFamily="34" charset="-122"/>
                </a:rPr>
                <a:t>)</a:t>
              </a:r>
            </a:p>
            <a:p>
              <a:pPr algn="r">
                <a:lnSpc>
                  <a:spcPts val="1600"/>
                </a:lnSpc>
              </a:pPr>
              <a:endParaRPr lang="zh-CN" altLang="zh-CN" sz="1100" dirty="0">
                <a:solidFill>
                  <a:srgbClr val="90909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r">
                <a:lnSpc>
                  <a:spcPts val="1600"/>
                </a:lnSpc>
              </a:pPr>
              <a:r>
                <a:rPr lang="en-US" altLang="zh-CN" sz="1100" dirty="0">
                  <a:solidFill>
                    <a:srgbClr val="909090"/>
                  </a:solidFill>
                  <a:latin typeface="微软雅黑" pitchFamily="34" charset="-122"/>
                  <a:ea typeface="微软雅黑" pitchFamily="34" charset="-122"/>
                </a:rPr>
                <a:t>If DEPTH == 4 &amp;&amp; </a:t>
              </a:r>
              <a:r>
                <a:rPr lang="en-US" altLang="zh-CN" sz="1100" dirty="0" err="1">
                  <a:solidFill>
                    <a:srgbClr val="909090"/>
                  </a:solidFill>
                  <a:latin typeface="微软雅黑" pitchFamily="34" charset="-122"/>
                  <a:ea typeface="微软雅黑" pitchFamily="34" charset="-122"/>
                </a:rPr>
                <a:t>firstD</a:t>
              </a:r>
              <a:r>
                <a:rPr lang="en-US" altLang="zh-CN" sz="1100" dirty="0">
                  <a:solidFill>
                    <a:srgbClr val="909090"/>
                  </a:solidFill>
                  <a:latin typeface="微软雅黑" pitchFamily="34" charset="-122"/>
                  <a:ea typeface="微软雅黑" pitchFamily="34" charset="-122"/>
                </a:rPr>
                <a:t> &gt; </a:t>
              </a:r>
              <a:r>
                <a:rPr lang="en-US" altLang="zh-CN" sz="1100" dirty="0" smtClean="0">
                  <a:solidFill>
                    <a:srgbClr val="909090"/>
                  </a:solidFill>
                  <a:latin typeface="微软雅黑" pitchFamily="34" charset="-122"/>
                  <a:ea typeface="微软雅黑" pitchFamily="34" charset="-122"/>
                </a:rPr>
                <a:t>3, </a:t>
              </a:r>
            </a:p>
            <a:p>
              <a:pPr algn="r">
                <a:lnSpc>
                  <a:spcPts val="1600"/>
                </a:lnSpc>
              </a:pPr>
              <a:r>
                <a:rPr lang="en-US" altLang="zh-CN" sz="1100" dirty="0" smtClean="0">
                  <a:solidFill>
                    <a:srgbClr val="909090"/>
                  </a:solidFill>
                  <a:latin typeface="微软雅黑" pitchFamily="34" charset="-122"/>
                  <a:ea typeface="微软雅黑" pitchFamily="34" charset="-122"/>
                </a:rPr>
                <a:t>X </a:t>
              </a:r>
              <a:r>
                <a:rPr lang="en-US" altLang="zh-CN" sz="1100" dirty="0">
                  <a:solidFill>
                    <a:srgbClr val="909090"/>
                  </a:solidFill>
                  <a:latin typeface="微软雅黑" pitchFamily="34" charset="-122"/>
                  <a:ea typeface="微软雅黑" pitchFamily="34" charset="-122"/>
                </a:rPr>
                <a:t>-&gt; </a:t>
              </a:r>
              <a:r>
                <a:rPr lang="en-US" altLang="zh-CN" sz="1100" dirty="0" smtClean="0">
                  <a:solidFill>
                    <a:srgbClr val="909090"/>
                  </a:solidFill>
                  <a:latin typeface="微软雅黑" pitchFamily="34" charset="-122"/>
                  <a:ea typeface="微软雅黑" pitchFamily="34" charset="-122"/>
                </a:rPr>
                <a:t>YFY</a:t>
              </a:r>
              <a:r>
                <a:rPr lang="en-US" altLang="zh-CN" sz="1100" dirty="0">
                  <a:solidFill>
                    <a:srgbClr val="909090"/>
                  </a:solidFill>
                  <a:latin typeface="微软雅黑" pitchFamily="34" charset="-122"/>
                  <a:ea typeface="微软雅黑" pitchFamily="34" charset="-122"/>
                </a:rPr>
                <a:t>[|</a:t>
              </a:r>
              <a:r>
                <a:rPr lang="en-US" altLang="zh-CN" sz="1100" dirty="0" smtClean="0">
                  <a:solidFill>
                    <a:srgbClr val="909090"/>
                  </a:solidFill>
                  <a:latin typeface="微软雅黑" pitchFamily="34" charset="-122"/>
                  <a:ea typeface="微软雅黑" pitchFamily="34" charset="-122"/>
                </a:rPr>
                <a:t>FX]&gt;[|FX]&lt;[|FX] (</a:t>
              </a:r>
              <a:r>
                <a:rPr lang="zh-CN" altLang="zh-CN" sz="1100" dirty="0">
                  <a:solidFill>
                    <a:srgbClr val="909090"/>
                  </a:solidFill>
                  <a:latin typeface="微软雅黑" pitchFamily="34" charset="-122"/>
                  <a:ea typeface="微软雅黑" pitchFamily="34" charset="-122"/>
                </a:rPr>
                <a:t>带雾凇的树干</a:t>
              </a:r>
              <a:r>
                <a:rPr lang="en-US" altLang="zh-CN" sz="1100" dirty="0">
                  <a:solidFill>
                    <a:srgbClr val="909090"/>
                  </a:solidFill>
                  <a:latin typeface="微软雅黑" pitchFamily="34" charset="-122"/>
                  <a:ea typeface="微软雅黑" pitchFamily="34" charset="-122"/>
                </a:rPr>
                <a:t>)</a:t>
              </a:r>
              <a:endParaRPr lang="zh-CN" altLang="zh-CN" sz="1100" dirty="0">
                <a:solidFill>
                  <a:srgbClr val="90909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r">
                <a:lnSpc>
                  <a:spcPts val="1600"/>
                </a:lnSpc>
              </a:pPr>
              <a:r>
                <a:rPr lang="en-US" altLang="zh-CN" sz="1100" dirty="0">
                  <a:solidFill>
                    <a:srgbClr val="90909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.</a:t>
              </a:r>
              <a:r>
                <a:rPr lang="en-US" altLang="zh-CN" sz="1100" dirty="0" smtClean="0">
                  <a:solidFill>
                    <a:srgbClr val="90909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 </a:t>
              </a:r>
              <a:endParaRPr lang="zh-CN" altLang="en-US" sz="1100" dirty="0">
                <a:solidFill>
                  <a:srgbClr val="90909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8455" name="Group 23"/>
            <p:cNvGrpSpPr>
              <a:grpSpLocks/>
            </p:cNvGrpSpPr>
            <p:nvPr/>
          </p:nvGrpSpPr>
          <p:grpSpPr bwMode="auto">
            <a:xfrm>
              <a:off x="3575313" y="3363913"/>
              <a:ext cx="597964" cy="596900"/>
              <a:chOff x="5023" y="0"/>
              <a:chExt cx="597814" cy="597814"/>
            </a:xfrm>
          </p:grpSpPr>
          <p:sp>
            <p:nvSpPr>
              <p:cNvPr id="18456" name="椭圆 25"/>
              <p:cNvSpPr>
                <a:spLocks noChangeArrowheads="1"/>
              </p:cNvSpPr>
              <p:nvPr/>
            </p:nvSpPr>
            <p:spPr bwMode="auto">
              <a:xfrm>
                <a:off x="5023" y="0"/>
                <a:ext cx="597814" cy="597814"/>
              </a:xfrm>
              <a:prstGeom prst="ellipse">
                <a:avLst/>
              </a:prstGeom>
              <a:solidFill>
                <a:srgbClr val="282828"/>
              </a:solidFill>
              <a:ln w="38100" cap="flat" cmpd="sng">
                <a:solidFill>
                  <a:srgbClr val="FF8607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8457" name="TextBox 27"/>
              <p:cNvSpPr>
                <a:spLocks noChangeArrowheads="1"/>
              </p:cNvSpPr>
              <p:nvPr/>
            </p:nvSpPr>
            <p:spPr bwMode="auto">
              <a:xfrm>
                <a:off x="32127" y="145018"/>
                <a:ext cx="543604" cy="30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FF8607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冬天</a:t>
                </a:r>
              </a:p>
            </p:txBody>
          </p:sp>
        </p:grpSp>
      </p:grp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576263"/>
            <a:ext cx="68961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0" y="576263"/>
            <a:ext cx="69215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566738"/>
            <a:ext cx="6896100" cy="400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96999"/>
            <a:ext cx="6913563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144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17"/>
          <p:cNvSpPr>
            <a:spLocks noChangeArrowheads="1"/>
          </p:cNvSpPr>
          <p:nvPr/>
        </p:nvSpPr>
        <p:spPr bwMode="auto">
          <a:xfrm>
            <a:off x="0" y="-21388"/>
            <a:ext cx="9144000" cy="5143500"/>
          </a:xfrm>
          <a:prstGeom prst="rect">
            <a:avLst/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0723" name="矩形 3"/>
          <p:cNvSpPr>
            <a:spLocks noChangeArrowheads="1"/>
          </p:cNvSpPr>
          <p:nvPr/>
        </p:nvSpPr>
        <p:spPr bwMode="auto">
          <a:xfrm>
            <a:off x="476250" y="177800"/>
            <a:ext cx="13227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FFFF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L-System</a:t>
            </a:r>
            <a:endParaRPr lang="zh-CN" altLang="en-US" dirty="0"/>
          </a:p>
        </p:txBody>
      </p:sp>
      <p:sp>
        <p:nvSpPr>
          <p:cNvPr id="30724" name="等腰三角形 4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30725" name="Group 5"/>
          <p:cNvGrpSpPr>
            <a:grpSpLocks/>
          </p:cNvGrpSpPr>
          <p:nvPr/>
        </p:nvGrpSpPr>
        <p:grpSpPr bwMode="auto">
          <a:xfrm>
            <a:off x="1036638" y="2414060"/>
            <a:ext cx="2166937" cy="287867"/>
            <a:chOff x="0" y="1440000"/>
            <a:chExt cx="2167503" cy="288000"/>
          </a:xfrm>
        </p:grpSpPr>
        <p:sp>
          <p:nvSpPr>
            <p:cNvPr id="30727" name="矩形 25"/>
            <p:cNvSpPr>
              <a:spLocks noChangeArrowheads="1"/>
            </p:cNvSpPr>
            <p:nvPr/>
          </p:nvSpPr>
          <p:spPr bwMode="auto">
            <a:xfrm>
              <a:off x="0" y="1440000"/>
              <a:ext cx="2160000" cy="288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30728" name="矩形 26"/>
            <p:cNvSpPr>
              <a:spLocks noChangeArrowheads="1"/>
            </p:cNvSpPr>
            <p:nvPr/>
          </p:nvSpPr>
          <p:spPr bwMode="auto">
            <a:xfrm>
              <a:off x="736" y="1445500"/>
              <a:ext cx="2166767" cy="261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树干：圆柱</a:t>
              </a:r>
              <a:endParaRPr lang="zh-CN" altLang="en-US" dirty="0"/>
            </a:p>
          </p:txBody>
        </p:sp>
      </p:grpSp>
      <p:grpSp>
        <p:nvGrpSpPr>
          <p:cNvPr id="30729" name="Group 9"/>
          <p:cNvGrpSpPr>
            <a:grpSpLocks/>
          </p:cNvGrpSpPr>
          <p:nvPr/>
        </p:nvGrpSpPr>
        <p:grpSpPr bwMode="auto">
          <a:xfrm>
            <a:off x="1036638" y="4371448"/>
            <a:ext cx="2166937" cy="287867"/>
            <a:chOff x="0" y="1440000"/>
            <a:chExt cx="2167503" cy="288000"/>
          </a:xfrm>
        </p:grpSpPr>
        <p:sp>
          <p:nvSpPr>
            <p:cNvPr id="30731" name="矩形 30"/>
            <p:cNvSpPr>
              <a:spLocks noChangeArrowheads="1"/>
            </p:cNvSpPr>
            <p:nvPr/>
          </p:nvSpPr>
          <p:spPr bwMode="auto">
            <a:xfrm>
              <a:off x="0" y="1440000"/>
              <a:ext cx="2160000" cy="288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30732" name="矩形 31"/>
            <p:cNvSpPr>
              <a:spLocks noChangeArrowheads="1"/>
            </p:cNvSpPr>
            <p:nvPr/>
          </p:nvSpPr>
          <p:spPr bwMode="auto">
            <a:xfrm>
              <a:off x="736" y="1445500"/>
              <a:ext cx="2166767" cy="261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樱花：三角形</a:t>
              </a:r>
              <a:endParaRPr lang="zh-CN" altLang="en-US" dirty="0"/>
            </a:p>
          </p:txBody>
        </p:sp>
      </p:grpSp>
      <p:grpSp>
        <p:nvGrpSpPr>
          <p:cNvPr id="30733" name="Group 13"/>
          <p:cNvGrpSpPr>
            <a:grpSpLocks/>
          </p:cNvGrpSpPr>
          <p:nvPr/>
        </p:nvGrpSpPr>
        <p:grpSpPr bwMode="auto">
          <a:xfrm>
            <a:off x="3484563" y="2414060"/>
            <a:ext cx="2166937" cy="287867"/>
            <a:chOff x="0" y="1440000"/>
            <a:chExt cx="2167503" cy="288000"/>
          </a:xfrm>
        </p:grpSpPr>
        <p:sp>
          <p:nvSpPr>
            <p:cNvPr id="30735" name="矩形 34"/>
            <p:cNvSpPr>
              <a:spLocks noChangeArrowheads="1"/>
            </p:cNvSpPr>
            <p:nvPr/>
          </p:nvSpPr>
          <p:spPr bwMode="auto">
            <a:xfrm>
              <a:off x="0" y="1440000"/>
              <a:ext cx="2160000" cy="288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30736" name="矩形 35"/>
            <p:cNvSpPr>
              <a:spLocks noChangeArrowheads="1"/>
            </p:cNvSpPr>
            <p:nvPr/>
          </p:nvSpPr>
          <p:spPr bwMode="auto">
            <a:xfrm>
              <a:off x="736" y="1445500"/>
              <a:ext cx="2166767" cy="261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树枝：圆柱</a:t>
              </a:r>
              <a:endParaRPr lang="zh-CN" altLang="en-US" dirty="0"/>
            </a:p>
          </p:txBody>
        </p:sp>
      </p:grpSp>
      <p:grpSp>
        <p:nvGrpSpPr>
          <p:cNvPr id="30737" name="Group 17"/>
          <p:cNvGrpSpPr>
            <a:grpSpLocks/>
          </p:cNvGrpSpPr>
          <p:nvPr/>
        </p:nvGrpSpPr>
        <p:grpSpPr bwMode="auto">
          <a:xfrm>
            <a:off x="3484563" y="4371448"/>
            <a:ext cx="2166937" cy="287867"/>
            <a:chOff x="0" y="1440000"/>
            <a:chExt cx="2167503" cy="288000"/>
          </a:xfrm>
        </p:grpSpPr>
        <p:sp>
          <p:nvSpPr>
            <p:cNvPr id="30739" name="矩形 38"/>
            <p:cNvSpPr>
              <a:spLocks noChangeArrowheads="1"/>
            </p:cNvSpPr>
            <p:nvPr/>
          </p:nvSpPr>
          <p:spPr bwMode="auto">
            <a:xfrm>
              <a:off x="0" y="1440000"/>
              <a:ext cx="2160000" cy="288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30740" name="矩形 39"/>
            <p:cNvSpPr>
              <a:spLocks noChangeArrowheads="1"/>
            </p:cNvSpPr>
            <p:nvPr/>
          </p:nvSpPr>
          <p:spPr bwMode="auto">
            <a:xfrm>
              <a:off x="736" y="1445500"/>
              <a:ext cx="2166767" cy="261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树叶：三角形</a:t>
              </a:r>
              <a:endParaRPr lang="zh-CN" altLang="en-US" dirty="0"/>
            </a:p>
          </p:txBody>
        </p:sp>
      </p:grpSp>
      <p:grpSp>
        <p:nvGrpSpPr>
          <p:cNvPr id="30741" name="Group 21"/>
          <p:cNvGrpSpPr>
            <a:grpSpLocks/>
          </p:cNvGrpSpPr>
          <p:nvPr/>
        </p:nvGrpSpPr>
        <p:grpSpPr bwMode="auto">
          <a:xfrm>
            <a:off x="5932488" y="2414060"/>
            <a:ext cx="2166937" cy="287867"/>
            <a:chOff x="0" y="1440000"/>
            <a:chExt cx="2167503" cy="288000"/>
          </a:xfrm>
        </p:grpSpPr>
        <p:sp>
          <p:nvSpPr>
            <p:cNvPr id="30743" name="矩形 42"/>
            <p:cNvSpPr>
              <a:spLocks noChangeArrowheads="1"/>
            </p:cNvSpPr>
            <p:nvPr/>
          </p:nvSpPr>
          <p:spPr bwMode="auto">
            <a:xfrm>
              <a:off x="0" y="1440000"/>
              <a:ext cx="2160000" cy="288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30744" name="矩形 43"/>
            <p:cNvSpPr>
              <a:spLocks noChangeArrowheads="1"/>
            </p:cNvSpPr>
            <p:nvPr/>
          </p:nvSpPr>
          <p:spPr bwMode="auto">
            <a:xfrm>
              <a:off x="736" y="1445500"/>
              <a:ext cx="2166767" cy="261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雾凇树枝：圆柱</a:t>
              </a:r>
              <a:r>
                <a:rPr lang="en-US" altLang="zh-CN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+</a:t>
              </a:r>
              <a:r>
                <a:rPr lang="zh-CN" altLang="en-US" sz="1100" dirty="0" smtClean="0">
                  <a:solidFill>
                    <a:srgbClr val="737373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球，长两次</a:t>
              </a:r>
              <a:endParaRPr lang="zh-CN" altLang="en-US" dirty="0"/>
            </a:p>
          </p:txBody>
        </p:sp>
      </p:grpSp>
      <p:sp>
        <p:nvSpPr>
          <p:cNvPr id="30749" name="椭圆 48"/>
          <p:cNvSpPr>
            <a:spLocks noChangeArrowheads="1"/>
          </p:cNvSpPr>
          <p:nvPr/>
        </p:nvSpPr>
        <p:spPr bwMode="auto">
          <a:xfrm>
            <a:off x="0" y="1419225"/>
            <a:ext cx="1379538" cy="2759075"/>
          </a:xfrm>
          <a:custGeom>
            <a:avLst/>
            <a:gdLst>
              <a:gd name="T0" fmla="*/ 0 w 1379179"/>
              <a:gd name="T1" fmla="*/ 0 h 2758354"/>
              <a:gd name="T2" fmla="*/ 1379179 w 1379179"/>
              <a:gd name="T3" fmla="*/ 2758354 h 2758354"/>
            </a:gdLst>
            <a:ahLst/>
            <a:cxnLst/>
            <a:rect l="T0" t="T1" r="T2" b="T3"/>
            <a:pathLst>
              <a:path w="1379179" h="2758354">
                <a:moveTo>
                  <a:pt x="2" y="0"/>
                </a:moveTo>
                <a:cubicBezTo>
                  <a:pt x="761700" y="0"/>
                  <a:pt x="1379179" y="617479"/>
                  <a:pt x="1379179" y="1379177"/>
                </a:cubicBezTo>
                <a:cubicBezTo>
                  <a:pt x="1379179" y="2140875"/>
                  <a:pt x="761700" y="2758354"/>
                  <a:pt x="2" y="2758354"/>
                </a:cubicBezTo>
                <a:lnTo>
                  <a:pt x="0" y="2758354"/>
                </a:lnTo>
                <a:lnTo>
                  <a:pt x="1" y="2027249"/>
                </a:lnTo>
                <a:cubicBezTo>
                  <a:pt x="357920" y="2027249"/>
                  <a:pt x="648072" y="1737097"/>
                  <a:pt x="648072" y="1379177"/>
                </a:cubicBezTo>
                <a:cubicBezTo>
                  <a:pt x="648072" y="1021258"/>
                  <a:pt x="357921" y="731106"/>
                  <a:pt x="1" y="731105"/>
                </a:cubicBezTo>
                <a:close/>
              </a:path>
            </a:pathLst>
          </a:custGeom>
          <a:solidFill>
            <a:srgbClr val="282828">
              <a:alpha val="14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0750" name="椭圆 48"/>
          <p:cNvSpPr>
            <a:spLocks noChangeArrowheads="1"/>
          </p:cNvSpPr>
          <p:nvPr/>
        </p:nvSpPr>
        <p:spPr bwMode="auto">
          <a:xfrm flipH="1">
            <a:off x="7764463" y="1419225"/>
            <a:ext cx="1379537" cy="2759075"/>
          </a:xfrm>
          <a:custGeom>
            <a:avLst/>
            <a:gdLst>
              <a:gd name="T0" fmla="*/ 0 w 1379179"/>
              <a:gd name="T1" fmla="*/ 0 h 2758354"/>
              <a:gd name="T2" fmla="*/ 1379179 w 1379179"/>
              <a:gd name="T3" fmla="*/ 2758354 h 2758354"/>
            </a:gdLst>
            <a:ahLst/>
            <a:cxnLst/>
            <a:rect l="T0" t="T1" r="T2" b="T3"/>
            <a:pathLst>
              <a:path w="1379179" h="2758354">
                <a:moveTo>
                  <a:pt x="2" y="0"/>
                </a:moveTo>
                <a:cubicBezTo>
                  <a:pt x="761700" y="0"/>
                  <a:pt x="1379179" y="617479"/>
                  <a:pt x="1379179" y="1379177"/>
                </a:cubicBezTo>
                <a:cubicBezTo>
                  <a:pt x="1379179" y="2140875"/>
                  <a:pt x="761700" y="2758354"/>
                  <a:pt x="2" y="2758354"/>
                </a:cubicBezTo>
                <a:lnTo>
                  <a:pt x="0" y="2758354"/>
                </a:lnTo>
                <a:lnTo>
                  <a:pt x="1" y="2027249"/>
                </a:lnTo>
                <a:cubicBezTo>
                  <a:pt x="357920" y="2027249"/>
                  <a:pt x="648072" y="1737097"/>
                  <a:pt x="648072" y="1379177"/>
                </a:cubicBezTo>
                <a:cubicBezTo>
                  <a:pt x="648072" y="1021258"/>
                  <a:pt x="357921" y="731106"/>
                  <a:pt x="1" y="731105"/>
                </a:cubicBezTo>
                <a:close/>
              </a:path>
            </a:pathLst>
          </a:custGeom>
          <a:solidFill>
            <a:srgbClr val="282828">
              <a:alpha val="14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23" y="974725"/>
            <a:ext cx="2163752" cy="1465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563" y="974726"/>
            <a:ext cx="2159436" cy="1444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224" y="974725"/>
            <a:ext cx="2158700" cy="1439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23" y="2932113"/>
            <a:ext cx="2163751" cy="1444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485" y="2932113"/>
            <a:ext cx="2174514" cy="1444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6112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2531" name="矩形 18"/>
          <p:cNvSpPr>
            <a:spLocks noChangeArrowheads="1"/>
          </p:cNvSpPr>
          <p:nvPr/>
        </p:nvSpPr>
        <p:spPr bwMode="auto">
          <a:xfrm>
            <a:off x="476250" y="177800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282828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显示列表</a:t>
            </a:r>
            <a:endParaRPr lang="zh-CN" altLang="en-US" b="1" dirty="0"/>
          </a:p>
        </p:txBody>
      </p:sp>
      <p:sp>
        <p:nvSpPr>
          <p:cNvPr id="22532" name="等腰三角形 19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22533" name="Group 5"/>
          <p:cNvGrpSpPr>
            <a:grpSpLocks/>
          </p:cNvGrpSpPr>
          <p:nvPr/>
        </p:nvGrpSpPr>
        <p:grpSpPr bwMode="auto">
          <a:xfrm>
            <a:off x="6597650" y="28575"/>
            <a:ext cx="5092700" cy="5092700"/>
            <a:chOff x="0" y="0"/>
            <a:chExt cx="5092030" cy="5092030"/>
          </a:xfrm>
        </p:grpSpPr>
        <p:sp>
          <p:nvSpPr>
            <p:cNvPr id="22535" name="椭圆 3"/>
            <p:cNvSpPr>
              <a:spLocks noChangeArrowheads="1"/>
            </p:cNvSpPr>
            <p:nvPr/>
          </p:nvSpPr>
          <p:spPr bwMode="auto">
            <a:xfrm rot="16200000">
              <a:off x="-769108" y="1440973"/>
              <a:ext cx="4420164" cy="2210082"/>
            </a:xfrm>
            <a:custGeom>
              <a:avLst/>
              <a:gdLst>
                <a:gd name="T0" fmla="*/ 0 w 2808312"/>
                <a:gd name="T1" fmla="*/ 0 h 1404156"/>
                <a:gd name="T2" fmla="*/ 2808312 w 2808312"/>
                <a:gd name="T3" fmla="*/ 1404156 h 1404156"/>
              </a:gdLst>
              <a:ahLst/>
              <a:cxnLst/>
              <a:rect l="T0" t="T1" r="T2" b="T3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2537" name="椭圆 3"/>
            <p:cNvSpPr>
              <a:spLocks noChangeAspect="1" noChangeArrowheads="1"/>
            </p:cNvSpPr>
            <p:nvPr/>
          </p:nvSpPr>
          <p:spPr bwMode="auto">
            <a:xfrm rot="16200000">
              <a:off x="-138731" y="1651099"/>
              <a:ext cx="3579659" cy="1789830"/>
            </a:xfrm>
            <a:custGeom>
              <a:avLst/>
              <a:gdLst>
                <a:gd name="T0" fmla="*/ 0 w 2808312"/>
                <a:gd name="T1" fmla="*/ 0 h 1404156"/>
                <a:gd name="T2" fmla="*/ 2808312 w 2808312"/>
                <a:gd name="T3" fmla="*/ 1404156 h 1404156"/>
              </a:gdLst>
              <a:ahLst/>
              <a:cxnLst/>
              <a:rect l="T0" t="T1" r="T2" b="T3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2539" name="椭圆 3"/>
            <p:cNvSpPr>
              <a:spLocks noChangeAspect="1" noChangeArrowheads="1"/>
            </p:cNvSpPr>
            <p:nvPr/>
          </p:nvSpPr>
          <p:spPr bwMode="auto">
            <a:xfrm rot="16200000">
              <a:off x="532457" y="1874828"/>
              <a:ext cx="2684744" cy="1342372"/>
            </a:xfrm>
            <a:custGeom>
              <a:avLst/>
              <a:gdLst>
                <a:gd name="T0" fmla="*/ 0 w 2808312"/>
                <a:gd name="T1" fmla="*/ 0 h 1404156"/>
                <a:gd name="T2" fmla="*/ 2808312 w 2808312"/>
                <a:gd name="T3" fmla="*/ 1404156 h 1404156"/>
              </a:gdLst>
              <a:ahLst/>
              <a:cxnLst/>
              <a:rect l="T0" t="T1" r="T2" b="T3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2541" name="椭圆 3"/>
            <p:cNvSpPr>
              <a:spLocks noChangeAspect="1" noChangeArrowheads="1"/>
            </p:cNvSpPr>
            <p:nvPr/>
          </p:nvSpPr>
          <p:spPr bwMode="auto">
            <a:xfrm rot="16200000">
              <a:off x="1190303" y="2095083"/>
              <a:ext cx="1803717" cy="901859"/>
            </a:xfrm>
            <a:custGeom>
              <a:avLst/>
              <a:gdLst>
                <a:gd name="T0" fmla="*/ 0 w 2808312"/>
                <a:gd name="T1" fmla="*/ 0 h 1404156"/>
                <a:gd name="T2" fmla="*/ 2808312 w 2808312"/>
                <a:gd name="T3" fmla="*/ 1404156 h 1404156"/>
              </a:gdLst>
              <a:ahLst/>
              <a:cxnLst/>
              <a:rect l="T0" t="T1" r="T2" b="T3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22543" name="Group 15"/>
          <p:cNvGrpSpPr>
            <a:grpSpLocks/>
          </p:cNvGrpSpPr>
          <p:nvPr/>
        </p:nvGrpSpPr>
        <p:grpSpPr bwMode="auto">
          <a:xfrm>
            <a:off x="1331913" y="1276350"/>
            <a:ext cx="4032250" cy="539398"/>
            <a:chOff x="0" y="0"/>
            <a:chExt cx="4032448" cy="539446"/>
          </a:xfrm>
        </p:grpSpPr>
        <p:sp>
          <p:nvSpPr>
            <p:cNvPr id="22544" name="矩形 69"/>
            <p:cNvSpPr>
              <a:spLocks noChangeArrowheads="1"/>
            </p:cNvSpPr>
            <p:nvPr/>
          </p:nvSpPr>
          <p:spPr bwMode="auto">
            <a:xfrm>
              <a:off x="0" y="0"/>
              <a:ext cx="19045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400" b="1" dirty="0" err="1" smtClean="0">
                  <a:solidFill>
                    <a:srgbClr val="282828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glGenLists</a:t>
              </a:r>
              <a:r>
                <a:rPr lang="zh-CN" altLang="en-US" sz="1400" b="1" dirty="0" smtClean="0">
                  <a:solidFill>
                    <a:srgbClr val="282828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</a:t>
              </a:r>
              <a:r>
                <a:rPr lang="en-US" altLang="zh-CN" sz="1400" b="1" dirty="0" smtClean="0">
                  <a:solidFill>
                    <a:srgbClr val="282828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26</a:t>
              </a:r>
              <a:r>
                <a:rPr lang="zh-CN" altLang="en-US" sz="1400" b="1" dirty="0" smtClean="0">
                  <a:solidFill>
                    <a:srgbClr val="282828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endParaRPr lang="en-US" altLang="zh-CN" sz="1400" b="1" dirty="0">
                <a:solidFill>
                  <a:srgbClr val="28282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2545" name="矩形 70"/>
            <p:cNvSpPr>
              <a:spLocks noChangeArrowheads="1"/>
            </p:cNvSpPr>
            <p:nvPr/>
          </p:nvSpPr>
          <p:spPr bwMode="auto">
            <a:xfrm>
              <a:off x="1" y="241903"/>
              <a:ext cx="4032447" cy="297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zh-CN" altLang="en-US" sz="1100" dirty="0" smtClean="0">
                  <a:solidFill>
                    <a:srgbClr val="282828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建立</a:t>
              </a:r>
              <a:r>
                <a:rPr lang="en-US" altLang="zh-CN" sz="1100" dirty="0" smtClean="0">
                  <a:solidFill>
                    <a:srgbClr val="282828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26</a:t>
              </a:r>
              <a:r>
                <a:rPr lang="zh-CN" altLang="en-US" sz="1100" dirty="0" smtClean="0">
                  <a:solidFill>
                    <a:srgbClr val="282828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个显示列表空间</a:t>
              </a:r>
              <a:endParaRPr lang="zh-CN" altLang="en-US" dirty="0"/>
            </a:p>
          </p:txBody>
        </p:sp>
      </p:grpSp>
      <p:grpSp>
        <p:nvGrpSpPr>
          <p:cNvPr id="22546" name="Group 18"/>
          <p:cNvGrpSpPr>
            <a:grpSpLocks/>
          </p:cNvGrpSpPr>
          <p:nvPr/>
        </p:nvGrpSpPr>
        <p:grpSpPr bwMode="auto">
          <a:xfrm>
            <a:off x="935038" y="1349375"/>
            <a:ext cx="396875" cy="576263"/>
            <a:chOff x="0" y="0"/>
            <a:chExt cx="396000" cy="576000"/>
          </a:xfrm>
        </p:grpSpPr>
        <p:sp>
          <p:nvSpPr>
            <p:cNvPr id="22547" name="矩形 9"/>
            <p:cNvSpPr>
              <a:spLocks noChangeArrowheads="1"/>
            </p:cNvSpPr>
            <p:nvPr/>
          </p:nvSpPr>
          <p:spPr bwMode="auto">
            <a:xfrm>
              <a:off x="0" y="0"/>
              <a:ext cx="396000" cy="576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2548" name="TextBox 11"/>
            <p:cNvSpPr>
              <a:spLocks noChangeArrowheads="1"/>
            </p:cNvSpPr>
            <p:nvPr/>
          </p:nvSpPr>
          <p:spPr bwMode="auto">
            <a:xfrm>
              <a:off x="26077" y="57167"/>
              <a:ext cx="36580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1</a:t>
              </a:r>
              <a:endParaRPr lang="zh-CN" altLang="en-US" sz="2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22549" name="Group 21"/>
          <p:cNvGrpSpPr>
            <a:grpSpLocks/>
          </p:cNvGrpSpPr>
          <p:nvPr/>
        </p:nvGrpSpPr>
        <p:grpSpPr bwMode="auto">
          <a:xfrm>
            <a:off x="1331912" y="2058988"/>
            <a:ext cx="4032251" cy="744583"/>
            <a:chOff x="-1" y="0"/>
            <a:chExt cx="4032449" cy="744649"/>
          </a:xfrm>
        </p:grpSpPr>
        <p:sp>
          <p:nvSpPr>
            <p:cNvPr id="22550" name="矩形 73"/>
            <p:cNvSpPr>
              <a:spLocks noChangeArrowheads="1"/>
            </p:cNvSpPr>
            <p:nvPr/>
          </p:nvSpPr>
          <p:spPr bwMode="auto">
            <a:xfrm>
              <a:off x="-1" y="0"/>
              <a:ext cx="3096224" cy="307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1400" b="1" dirty="0" err="1" smtClean="0">
                  <a:solidFill>
                    <a:srgbClr val="FF8607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glNewList</a:t>
              </a:r>
              <a:r>
                <a:rPr lang="en-US" altLang="zh-CN" sz="1400" b="1" dirty="0" smtClean="0">
                  <a:solidFill>
                    <a:srgbClr val="FF8607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(spring1, GL_COMPILE)</a:t>
              </a:r>
              <a:endParaRPr lang="en-US" altLang="zh-CN" sz="1400" b="1" dirty="0">
                <a:solidFill>
                  <a:srgbClr val="FF860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2551" name="矩形 74"/>
            <p:cNvSpPr>
              <a:spLocks noChangeArrowheads="1"/>
            </p:cNvSpPr>
            <p:nvPr/>
          </p:nvSpPr>
          <p:spPr bwMode="auto">
            <a:xfrm>
              <a:off x="1" y="241902"/>
              <a:ext cx="4032447" cy="502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zh-CN" altLang="en-US" sz="1100" dirty="0" smtClean="0">
                  <a:solidFill>
                    <a:srgbClr val="282828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建立显示列表。</a:t>
              </a:r>
              <a:r>
                <a:rPr lang="en-US" altLang="zh-CN" sz="1100" dirty="0" smtClean="0">
                  <a:solidFill>
                    <a:srgbClr val="282828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GL_COMPILE</a:t>
              </a:r>
              <a:r>
                <a:rPr lang="zh-CN" altLang="en-US" sz="1100" dirty="0" smtClean="0">
                  <a:solidFill>
                    <a:srgbClr val="282828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告诉</a:t>
              </a:r>
              <a:r>
                <a:rPr lang="en-US" altLang="zh-CN" sz="1100" dirty="0" smtClean="0">
                  <a:solidFill>
                    <a:srgbClr val="282828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OpenGL</a:t>
              </a:r>
              <a:r>
                <a:rPr lang="zh-CN" altLang="en-US" sz="1100" dirty="0" smtClean="0">
                  <a:solidFill>
                    <a:srgbClr val="282828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预先在内存中构造这个列表</a:t>
              </a:r>
              <a:endParaRPr lang="zh-CN" altLang="en-US" dirty="0"/>
            </a:p>
          </p:txBody>
        </p:sp>
      </p:grpSp>
      <p:grpSp>
        <p:nvGrpSpPr>
          <p:cNvPr id="22552" name="Group 24"/>
          <p:cNvGrpSpPr>
            <a:grpSpLocks/>
          </p:cNvGrpSpPr>
          <p:nvPr/>
        </p:nvGrpSpPr>
        <p:grpSpPr bwMode="auto">
          <a:xfrm>
            <a:off x="935038" y="2133600"/>
            <a:ext cx="396875" cy="576263"/>
            <a:chOff x="0" y="0"/>
            <a:chExt cx="396000" cy="576000"/>
          </a:xfrm>
        </p:grpSpPr>
        <p:sp>
          <p:nvSpPr>
            <p:cNvPr id="22553" name="矩形 75"/>
            <p:cNvSpPr>
              <a:spLocks noChangeArrowheads="1"/>
            </p:cNvSpPr>
            <p:nvPr/>
          </p:nvSpPr>
          <p:spPr bwMode="auto">
            <a:xfrm>
              <a:off x="0" y="0"/>
              <a:ext cx="396000" cy="576000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2554" name="TextBox 76"/>
            <p:cNvSpPr>
              <a:spLocks noChangeArrowheads="1"/>
            </p:cNvSpPr>
            <p:nvPr/>
          </p:nvSpPr>
          <p:spPr bwMode="auto">
            <a:xfrm>
              <a:off x="26077" y="57167"/>
              <a:ext cx="36580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</a:t>
              </a:r>
              <a:endParaRPr lang="zh-CN" altLang="en-US" sz="2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22555" name="Group 27"/>
          <p:cNvGrpSpPr>
            <a:grpSpLocks/>
          </p:cNvGrpSpPr>
          <p:nvPr/>
        </p:nvGrpSpPr>
        <p:grpSpPr bwMode="auto">
          <a:xfrm>
            <a:off x="1331913" y="2843213"/>
            <a:ext cx="4032250" cy="524586"/>
            <a:chOff x="0" y="0"/>
            <a:chExt cx="4032448" cy="524634"/>
          </a:xfrm>
        </p:grpSpPr>
        <p:sp>
          <p:nvSpPr>
            <p:cNvPr id="22556" name="矩形 78"/>
            <p:cNvSpPr>
              <a:spLocks noChangeArrowheads="1"/>
            </p:cNvSpPr>
            <p:nvPr/>
          </p:nvSpPr>
          <p:spPr bwMode="auto">
            <a:xfrm>
              <a:off x="0" y="0"/>
              <a:ext cx="19045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400" b="1" dirty="0" err="1" smtClean="0">
                  <a:solidFill>
                    <a:srgbClr val="282828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glEndList</a:t>
              </a:r>
              <a:r>
                <a:rPr lang="en-US" altLang="zh-CN" sz="1400" b="1" dirty="0" smtClean="0">
                  <a:solidFill>
                    <a:srgbClr val="282828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();</a:t>
              </a:r>
              <a:endParaRPr lang="en-US" altLang="zh-CN" sz="1400" b="1" dirty="0">
                <a:solidFill>
                  <a:srgbClr val="28282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2557" name="矩形 79"/>
            <p:cNvSpPr>
              <a:spLocks noChangeArrowheads="1"/>
            </p:cNvSpPr>
            <p:nvPr/>
          </p:nvSpPr>
          <p:spPr bwMode="auto">
            <a:xfrm>
              <a:off x="1" y="241902"/>
              <a:ext cx="4032447" cy="282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zh-CN" altLang="en-US" sz="1100" dirty="0" smtClean="0">
                  <a:solidFill>
                    <a:srgbClr val="282828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显示列表结束</a:t>
              </a:r>
              <a:endParaRPr lang="zh-CN" altLang="en-US" dirty="0"/>
            </a:p>
          </p:txBody>
        </p:sp>
      </p:grpSp>
      <p:grpSp>
        <p:nvGrpSpPr>
          <p:cNvPr id="22558" name="Group 30"/>
          <p:cNvGrpSpPr>
            <a:grpSpLocks/>
          </p:cNvGrpSpPr>
          <p:nvPr/>
        </p:nvGrpSpPr>
        <p:grpSpPr bwMode="auto">
          <a:xfrm>
            <a:off x="935038" y="2917825"/>
            <a:ext cx="396875" cy="576263"/>
            <a:chOff x="0" y="0"/>
            <a:chExt cx="396000" cy="576000"/>
          </a:xfrm>
        </p:grpSpPr>
        <p:sp>
          <p:nvSpPr>
            <p:cNvPr id="22559" name="矩形 80"/>
            <p:cNvSpPr>
              <a:spLocks noChangeArrowheads="1"/>
            </p:cNvSpPr>
            <p:nvPr/>
          </p:nvSpPr>
          <p:spPr bwMode="auto">
            <a:xfrm>
              <a:off x="0" y="0"/>
              <a:ext cx="396000" cy="576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2560" name="TextBox 81"/>
            <p:cNvSpPr>
              <a:spLocks noChangeArrowheads="1"/>
            </p:cNvSpPr>
            <p:nvPr/>
          </p:nvSpPr>
          <p:spPr bwMode="auto">
            <a:xfrm>
              <a:off x="26077" y="57167"/>
              <a:ext cx="36580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3</a:t>
              </a:r>
              <a:endParaRPr lang="zh-CN" altLang="en-US" sz="2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22561" name="Group 33"/>
          <p:cNvGrpSpPr>
            <a:grpSpLocks/>
          </p:cNvGrpSpPr>
          <p:nvPr/>
        </p:nvGrpSpPr>
        <p:grpSpPr bwMode="auto">
          <a:xfrm>
            <a:off x="1331913" y="3627438"/>
            <a:ext cx="4032250" cy="521700"/>
            <a:chOff x="0" y="0"/>
            <a:chExt cx="4032448" cy="521747"/>
          </a:xfrm>
        </p:grpSpPr>
        <p:sp>
          <p:nvSpPr>
            <p:cNvPr id="22562" name="矩形 83"/>
            <p:cNvSpPr>
              <a:spLocks noChangeArrowheads="1"/>
            </p:cNvSpPr>
            <p:nvPr/>
          </p:nvSpPr>
          <p:spPr bwMode="auto">
            <a:xfrm>
              <a:off x="0" y="0"/>
              <a:ext cx="19045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400" b="1" dirty="0" err="1" smtClean="0">
                  <a:solidFill>
                    <a:srgbClr val="FF8607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glCallList</a:t>
              </a:r>
              <a:r>
                <a:rPr lang="en-US" altLang="zh-CN" sz="1400" b="1" dirty="0" smtClean="0">
                  <a:solidFill>
                    <a:srgbClr val="FF8607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(spring1)</a:t>
              </a:r>
              <a:endParaRPr lang="en-US" altLang="zh-CN" sz="1400" b="1" dirty="0">
                <a:solidFill>
                  <a:srgbClr val="FF860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2563" name="矩形 84"/>
            <p:cNvSpPr>
              <a:spLocks noChangeArrowheads="1"/>
            </p:cNvSpPr>
            <p:nvPr/>
          </p:nvSpPr>
          <p:spPr bwMode="auto">
            <a:xfrm>
              <a:off x="1" y="241902"/>
              <a:ext cx="4032447" cy="279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zh-CN" altLang="en-US" sz="1100" dirty="0" smtClean="0">
                  <a:solidFill>
                    <a:srgbClr val="282828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调用显示列表</a:t>
              </a:r>
              <a:endParaRPr lang="en-US" altLang="zh-CN" sz="1100" dirty="0">
                <a:solidFill>
                  <a:srgbClr val="28282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22564" name="Group 36"/>
          <p:cNvGrpSpPr>
            <a:grpSpLocks/>
          </p:cNvGrpSpPr>
          <p:nvPr/>
        </p:nvGrpSpPr>
        <p:grpSpPr bwMode="auto">
          <a:xfrm>
            <a:off x="935038" y="3702050"/>
            <a:ext cx="396875" cy="576263"/>
            <a:chOff x="0" y="0"/>
            <a:chExt cx="396000" cy="576000"/>
          </a:xfrm>
        </p:grpSpPr>
        <p:sp>
          <p:nvSpPr>
            <p:cNvPr id="22565" name="矩形 85"/>
            <p:cNvSpPr>
              <a:spLocks noChangeArrowheads="1"/>
            </p:cNvSpPr>
            <p:nvPr/>
          </p:nvSpPr>
          <p:spPr bwMode="auto">
            <a:xfrm>
              <a:off x="0" y="0"/>
              <a:ext cx="396000" cy="576000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2566" name="TextBox 86"/>
            <p:cNvSpPr>
              <a:spLocks noChangeArrowheads="1"/>
            </p:cNvSpPr>
            <p:nvPr/>
          </p:nvSpPr>
          <p:spPr bwMode="auto">
            <a:xfrm>
              <a:off x="26077" y="57167"/>
              <a:ext cx="36580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4</a:t>
              </a:r>
              <a:endParaRPr lang="zh-CN" altLang="en-US" sz="2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92784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矩形 3"/>
          <p:cNvSpPr>
            <a:spLocks noChangeArrowheads="1"/>
          </p:cNvSpPr>
          <p:nvPr/>
        </p:nvSpPr>
        <p:spPr bwMode="auto">
          <a:xfrm>
            <a:off x="476250" y="177800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8607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光照模型</a:t>
            </a:r>
            <a:endParaRPr lang="zh-CN" altLang="en-US" sz="2400" b="1" dirty="0"/>
          </a:p>
        </p:txBody>
      </p:sp>
      <p:sp>
        <p:nvSpPr>
          <p:cNvPr id="31747" name="等腰三角形 4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31768" name="Group 24"/>
          <p:cNvGrpSpPr>
            <a:grpSpLocks/>
          </p:cNvGrpSpPr>
          <p:nvPr/>
        </p:nvGrpSpPr>
        <p:grpSpPr bwMode="auto">
          <a:xfrm>
            <a:off x="4995863" y="3317875"/>
            <a:ext cx="3311525" cy="676801"/>
            <a:chOff x="0" y="0"/>
            <a:chExt cx="3312368" cy="677699"/>
          </a:xfrm>
        </p:grpSpPr>
        <p:sp>
          <p:nvSpPr>
            <p:cNvPr id="31769" name="椭圆 110"/>
            <p:cNvSpPr>
              <a:spLocks/>
            </p:cNvSpPr>
            <p:nvPr/>
          </p:nvSpPr>
          <p:spPr bwMode="auto">
            <a:xfrm>
              <a:off x="0" y="43108"/>
              <a:ext cx="180000" cy="180000"/>
            </a:xfrm>
            <a:prstGeom prst="ellipse">
              <a:avLst/>
            </a:prstGeom>
            <a:solidFill>
              <a:srgbClr val="282828"/>
            </a:solidFill>
            <a:ln w="38100" cap="flat" cmpd="sng">
              <a:solidFill>
                <a:srgbClr val="FF8607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zh-CN" b="1"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31770" name="TextBox 112"/>
            <p:cNvSpPr>
              <a:spLocks noChangeArrowheads="1"/>
            </p:cNvSpPr>
            <p:nvPr/>
          </p:nvSpPr>
          <p:spPr bwMode="auto">
            <a:xfrm>
              <a:off x="154352" y="0"/>
              <a:ext cx="311254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200" b="1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开启光源</a:t>
              </a:r>
              <a:endParaRPr lang="zh-CN" altLang="en-US" sz="12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31771" name="TextBox 114"/>
            <p:cNvSpPr>
              <a:spLocks noChangeArrowheads="1"/>
            </p:cNvSpPr>
            <p:nvPr/>
          </p:nvSpPr>
          <p:spPr bwMode="auto">
            <a:xfrm>
              <a:off x="165046" y="217604"/>
              <a:ext cx="3147322" cy="460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171450" indent="-171450" algn="just">
                <a:lnSpc>
                  <a:spcPts val="15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 err="1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glEnable</a:t>
              </a:r>
              <a:r>
                <a:rPr lang="en-US" altLang="zh-CN" sz="1000" dirty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(GL_LIGHTING</a:t>
              </a:r>
              <a:r>
                <a:rPr lang="en-US" altLang="zh-CN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)</a:t>
              </a:r>
              <a:r>
                <a:rPr lang="en-US" altLang="zh-CN" sz="1000" dirty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;</a:t>
              </a:r>
              <a:endParaRPr lang="en-US" altLang="zh-CN" sz="1000" dirty="0" smtClean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 marL="171450" indent="-171450" algn="just">
                <a:lnSpc>
                  <a:spcPts val="15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 err="1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glEnable</a:t>
              </a:r>
              <a:r>
                <a:rPr lang="en-US" altLang="zh-CN" sz="1000" dirty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(GL_LIGHT0);</a:t>
              </a:r>
              <a:endParaRPr lang="en-US" altLang="zh-CN" sz="1000" dirty="0" smtClean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31772" name="Group 28"/>
          <p:cNvGrpSpPr>
            <a:grpSpLocks/>
          </p:cNvGrpSpPr>
          <p:nvPr/>
        </p:nvGrpSpPr>
        <p:grpSpPr bwMode="auto">
          <a:xfrm>
            <a:off x="4995863" y="2452688"/>
            <a:ext cx="3311525" cy="695325"/>
            <a:chOff x="0" y="0"/>
            <a:chExt cx="3312368" cy="694658"/>
          </a:xfrm>
        </p:grpSpPr>
        <p:sp>
          <p:nvSpPr>
            <p:cNvPr id="31773" name="椭圆 118"/>
            <p:cNvSpPr>
              <a:spLocks/>
            </p:cNvSpPr>
            <p:nvPr/>
          </p:nvSpPr>
          <p:spPr bwMode="auto">
            <a:xfrm>
              <a:off x="0" y="43108"/>
              <a:ext cx="180000" cy="180000"/>
            </a:xfrm>
            <a:prstGeom prst="ellipse">
              <a:avLst/>
            </a:prstGeom>
            <a:solidFill>
              <a:srgbClr val="282828"/>
            </a:solidFill>
            <a:ln w="38100" cap="flat" cmpd="sng">
              <a:solidFill>
                <a:srgbClr val="FF8607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zh-CN" b="1"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31774" name="TextBox 124"/>
            <p:cNvSpPr>
              <a:spLocks noChangeArrowheads="1"/>
            </p:cNvSpPr>
            <p:nvPr/>
          </p:nvSpPr>
          <p:spPr bwMode="auto">
            <a:xfrm>
              <a:off x="154352" y="0"/>
              <a:ext cx="311254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200" b="1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设置物体材质</a:t>
              </a:r>
              <a:endParaRPr lang="zh-CN" altLang="en-US" sz="12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31775" name="TextBox 125"/>
            <p:cNvSpPr>
              <a:spLocks noChangeArrowheads="1"/>
            </p:cNvSpPr>
            <p:nvPr/>
          </p:nvSpPr>
          <p:spPr bwMode="auto">
            <a:xfrm>
              <a:off x="165046" y="217604"/>
              <a:ext cx="3147322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ts val="1500"/>
                </a:lnSpc>
              </a:pPr>
              <a:r>
                <a:rPr lang="zh-CN" altLang="en-US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漫射</a:t>
              </a:r>
              <a:r>
                <a:rPr lang="en-US" altLang="zh-CN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(GL_DIFFUSE</a:t>
              </a:r>
              <a:r>
                <a:rPr lang="en-US" altLang="zh-CN" sz="1000" dirty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)</a:t>
              </a:r>
              <a:r>
                <a:rPr lang="zh-CN" altLang="en-US" sz="1000" dirty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，</a:t>
              </a:r>
              <a:r>
                <a:rPr lang="zh-CN" altLang="en-US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镜面反射</a:t>
              </a:r>
              <a:r>
                <a:rPr lang="en-US" altLang="zh-CN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(</a:t>
              </a:r>
              <a:r>
                <a:rPr lang="en-US" altLang="zh-CN" sz="1000" dirty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GL_SPECULAR)</a:t>
              </a:r>
              <a:r>
                <a:rPr lang="zh-CN" altLang="en-US" sz="1000" dirty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，</a:t>
              </a:r>
              <a:r>
                <a:rPr lang="zh-CN" altLang="en-US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环境反射</a:t>
              </a:r>
              <a:r>
                <a:rPr lang="en-US" altLang="zh-CN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(</a:t>
              </a:r>
              <a:r>
                <a:rPr lang="en-US" altLang="zh-CN" sz="1000" dirty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GL_AMBIENT</a:t>
              </a:r>
              <a:r>
                <a:rPr lang="en-US" altLang="zh-CN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)</a:t>
              </a:r>
              <a:r>
                <a:rPr lang="zh-CN" altLang="en-US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，镜面指数</a:t>
              </a:r>
              <a:r>
                <a:rPr lang="en-US" altLang="zh-CN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(GL_SHINESS)</a:t>
              </a:r>
              <a:endParaRPr lang="zh-CN" altLang="en-US" sz="1000" dirty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31776" name="Group 32"/>
          <p:cNvGrpSpPr>
            <a:grpSpLocks/>
          </p:cNvGrpSpPr>
          <p:nvPr/>
        </p:nvGrpSpPr>
        <p:grpSpPr bwMode="auto">
          <a:xfrm>
            <a:off x="4995863" y="1589088"/>
            <a:ext cx="3311525" cy="694867"/>
            <a:chOff x="0" y="0"/>
            <a:chExt cx="3312368" cy="694200"/>
          </a:xfrm>
        </p:grpSpPr>
        <p:sp>
          <p:nvSpPr>
            <p:cNvPr id="31777" name="椭圆 127"/>
            <p:cNvSpPr>
              <a:spLocks/>
            </p:cNvSpPr>
            <p:nvPr/>
          </p:nvSpPr>
          <p:spPr bwMode="auto">
            <a:xfrm>
              <a:off x="0" y="43108"/>
              <a:ext cx="180000" cy="180000"/>
            </a:xfrm>
            <a:prstGeom prst="ellipse">
              <a:avLst/>
            </a:prstGeom>
            <a:solidFill>
              <a:srgbClr val="282828"/>
            </a:solidFill>
            <a:ln w="38100" cap="flat" cmpd="sng">
              <a:solidFill>
                <a:srgbClr val="FF8607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zh-CN" b="1"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31778" name="TextBox 128"/>
            <p:cNvSpPr>
              <a:spLocks noChangeArrowheads="1"/>
            </p:cNvSpPr>
            <p:nvPr/>
          </p:nvSpPr>
          <p:spPr bwMode="auto">
            <a:xfrm>
              <a:off x="154352" y="0"/>
              <a:ext cx="311254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200" b="1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设置光源信息</a:t>
              </a:r>
              <a:endParaRPr lang="zh-CN" altLang="en-US" sz="12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31779" name="TextBox 129"/>
            <p:cNvSpPr>
              <a:spLocks noChangeArrowheads="1"/>
            </p:cNvSpPr>
            <p:nvPr/>
          </p:nvSpPr>
          <p:spPr bwMode="auto">
            <a:xfrm>
              <a:off x="165046" y="217604"/>
              <a:ext cx="3147322" cy="476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ts val="1500"/>
                </a:lnSpc>
              </a:pPr>
              <a:r>
                <a:rPr lang="zh-CN" altLang="en-US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光源的位置</a:t>
              </a:r>
              <a:r>
                <a:rPr lang="en-US" altLang="zh-CN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(GL_POSITION)</a:t>
              </a:r>
              <a:r>
                <a:rPr lang="zh-CN" altLang="en-US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，漫射光</a:t>
              </a:r>
              <a:r>
                <a:rPr lang="en-US" altLang="zh-CN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(GL_DIFFUSE)</a:t>
              </a:r>
              <a:r>
                <a:rPr lang="zh-CN" altLang="en-US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，镜面反射光</a:t>
              </a:r>
              <a:r>
                <a:rPr lang="en-US" altLang="zh-CN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(GL_SPECULAR)</a:t>
              </a:r>
              <a:r>
                <a:rPr lang="zh-CN" altLang="en-US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，环境光</a:t>
              </a:r>
              <a:r>
                <a:rPr lang="en-US" altLang="zh-CN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(GL_AMBIENT)</a:t>
              </a:r>
              <a:endParaRPr lang="zh-CN" altLang="en-US" sz="1000" dirty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62" y="1806901"/>
            <a:ext cx="41148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76010"/>
            <a:ext cx="455295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5184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14"/>
          <p:cNvSpPr>
            <a:spLocks noChangeArrowheads="1"/>
          </p:cNvSpPr>
          <p:nvPr/>
        </p:nvSpPr>
        <p:spPr bwMode="auto">
          <a:xfrm>
            <a:off x="0" y="0"/>
            <a:ext cx="2214563" cy="5143500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6147" name="Group 3"/>
          <p:cNvGrpSpPr>
            <a:grpSpLocks/>
          </p:cNvGrpSpPr>
          <p:nvPr/>
        </p:nvGrpSpPr>
        <p:grpSpPr bwMode="auto">
          <a:xfrm flipH="1">
            <a:off x="0" y="0"/>
            <a:ext cx="5003800" cy="5143500"/>
            <a:chOff x="0" y="0"/>
            <a:chExt cx="5004049" cy="5143500"/>
          </a:xfrm>
        </p:grpSpPr>
        <p:sp>
          <p:nvSpPr>
            <p:cNvPr id="6148" name="直接连接符 34"/>
            <p:cNvSpPr>
              <a:spLocks noChangeShapeType="1"/>
            </p:cNvSpPr>
            <p:nvPr/>
          </p:nvSpPr>
          <p:spPr bwMode="auto">
            <a:xfrm flipH="1">
              <a:off x="2425903" y="3824346"/>
              <a:ext cx="2578144" cy="1319154"/>
            </a:xfrm>
            <a:prstGeom prst="line">
              <a:avLst/>
            </a:prstGeom>
            <a:noFill/>
            <a:ln w="9525" cap="flat" cmpd="sng">
              <a:solidFill>
                <a:srgbClr val="FFFFFF">
                  <a:alpha val="28999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9" name="直接连接符 35"/>
            <p:cNvSpPr>
              <a:spLocks noChangeShapeType="1"/>
            </p:cNvSpPr>
            <p:nvPr/>
          </p:nvSpPr>
          <p:spPr bwMode="auto">
            <a:xfrm flipH="1" flipV="1">
              <a:off x="0" y="627534"/>
              <a:ext cx="5004049" cy="3960440"/>
            </a:xfrm>
            <a:prstGeom prst="line">
              <a:avLst/>
            </a:prstGeom>
            <a:noFill/>
            <a:ln w="9525" cap="flat" cmpd="sng">
              <a:solidFill>
                <a:srgbClr val="FFFFFF">
                  <a:alpha val="28999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0" name="直接连接符 36"/>
            <p:cNvSpPr>
              <a:spLocks noChangeShapeType="1"/>
            </p:cNvSpPr>
            <p:nvPr/>
          </p:nvSpPr>
          <p:spPr bwMode="auto">
            <a:xfrm flipH="1">
              <a:off x="4248472" y="3013090"/>
              <a:ext cx="755575" cy="2130410"/>
            </a:xfrm>
            <a:prstGeom prst="line">
              <a:avLst/>
            </a:prstGeom>
            <a:noFill/>
            <a:ln w="9525" cap="flat" cmpd="sng">
              <a:solidFill>
                <a:srgbClr val="FFFFFF">
                  <a:alpha val="28999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1" name="直接连接符 38"/>
            <p:cNvSpPr>
              <a:spLocks noChangeShapeType="1"/>
            </p:cNvSpPr>
            <p:nvPr/>
          </p:nvSpPr>
          <p:spPr bwMode="auto">
            <a:xfrm>
              <a:off x="2608837" y="0"/>
              <a:ext cx="1495619" cy="5092030"/>
            </a:xfrm>
            <a:prstGeom prst="line">
              <a:avLst/>
            </a:prstGeom>
            <a:noFill/>
            <a:ln w="9525" cap="flat" cmpd="sng">
              <a:solidFill>
                <a:srgbClr val="FFFFFF">
                  <a:alpha val="28999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2" name="直接连接符 39"/>
            <p:cNvSpPr>
              <a:spLocks noChangeShapeType="1"/>
            </p:cNvSpPr>
            <p:nvPr/>
          </p:nvSpPr>
          <p:spPr bwMode="auto">
            <a:xfrm flipH="1">
              <a:off x="3168352" y="2571750"/>
              <a:ext cx="1835697" cy="2571750"/>
            </a:xfrm>
            <a:prstGeom prst="line">
              <a:avLst/>
            </a:prstGeom>
            <a:noFill/>
            <a:ln w="9525" cap="flat" cmpd="sng">
              <a:solidFill>
                <a:srgbClr val="FFFFFF">
                  <a:alpha val="28999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153" name="矩形 16"/>
          <p:cNvSpPr>
            <a:spLocks noChangeArrowheads="1"/>
          </p:cNvSpPr>
          <p:nvPr/>
        </p:nvSpPr>
        <p:spPr bwMode="auto">
          <a:xfrm>
            <a:off x="119063" y="165100"/>
            <a:ext cx="19764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CATALOGUE</a:t>
            </a:r>
            <a:endParaRPr lang="zh-CN" altLang="en-US" sz="240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6154" name="Group 10"/>
          <p:cNvGrpSpPr>
            <a:grpSpLocks/>
          </p:cNvGrpSpPr>
          <p:nvPr/>
        </p:nvGrpSpPr>
        <p:grpSpPr bwMode="auto">
          <a:xfrm>
            <a:off x="2035175" y="774700"/>
            <a:ext cx="360363" cy="368300"/>
            <a:chOff x="0" y="0"/>
            <a:chExt cx="360040" cy="369332"/>
          </a:xfrm>
        </p:grpSpPr>
        <p:sp>
          <p:nvSpPr>
            <p:cNvPr id="6155" name="椭圆 23"/>
            <p:cNvSpPr>
              <a:spLocks noChangeArrowheads="1"/>
            </p:cNvSpPr>
            <p:nvPr/>
          </p:nvSpPr>
          <p:spPr bwMode="auto">
            <a:xfrm>
              <a:off x="0" y="4646"/>
              <a:ext cx="360040" cy="360040"/>
            </a:xfrm>
            <a:prstGeom prst="ellipse">
              <a:avLst/>
            </a:prstGeom>
            <a:solidFill>
              <a:srgbClr val="FF8607"/>
            </a:solidFill>
            <a:ln w="25400" cap="flat" cmpd="sng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6156" name="TextBox 52"/>
            <p:cNvSpPr>
              <a:spLocks noChangeArrowheads="1"/>
            </p:cNvSpPr>
            <p:nvPr/>
          </p:nvSpPr>
          <p:spPr bwMode="auto">
            <a:xfrm>
              <a:off x="20361" y="0"/>
              <a:ext cx="31931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1</a:t>
              </a:r>
              <a:endParaRPr lang="zh-CN" altLang="en-US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6157" name="Group 13"/>
          <p:cNvGrpSpPr>
            <a:grpSpLocks/>
          </p:cNvGrpSpPr>
          <p:nvPr/>
        </p:nvGrpSpPr>
        <p:grpSpPr bwMode="auto">
          <a:xfrm>
            <a:off x="2035175" y="1803400"/>
            <a:ext cx="360363" cy="369888"/>
            <a:chOff x="0" y="0"/>
            <a:chExt cx="360040" cy="369332"/>
          </a:xfrm>
        </p:grpSpPr>
        <p:sp>
          <p:nvSpPr>
            <p:cNvPr id="6158" name="椭圆 24"/>
            <p:cNvSpPr>
              <a:spLocks noChangeArrowheads="1"/>
            </p:cNvSpPr>
            <p:nvPr/>
          </p:nvSpPr>
          <p:spPr bwMode="auto">
            <a:xfrm>
              <a:off x="0" y="4647"/>
              <a:ext cx="360040" cy="360040"/>
            </a:xfrm>
            <a:prstGeom prst="ellipse">
              <a:avLst/>
            </a:prstGeom>
            <a:solidFill>
              <a:srgbClr val="FF8607"/>
            </a:solidFill>
            <a:ln w="25400" cap="flat" cmpd="sng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6159" name="TextBox 53"/>
            <p:cNvSpPr>
              <a:spLocks noChangeArrowheads="1"/>
            </p:cNvSpPr>
            <p:nvPr/>
          </p:nvSpPr>
          <p:spPr bwMode="auto">
            <a:xfrm>
              <a:off x="20361" y="0"/>
              <a:ext cx="31931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</a:t>
              </a:r>
              <a:endParaRPr lang="zh-CN" altLang="en-US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6160" name="Group 16"/>
          <p:cNvGrpSpPr>
            <a:grpSpLocks/>
          </p:cNvGrpSpPr>
          <p:nvPr/>
        </p:nvGrpSpPr>
        <p:grpSpPr bwMode="auto">
          <a:xfrm>
            <a:off x="2035175" y="2816225"/>
            <a:ext cx="360363" cy="373063"/>
            <a:chOff x="0" y="0"/>
            <a:chExt cx="360040" cy="372618"/>
          </a:xfrm>
        </p:grpSpPr>
        <p:sp>
          <p:nvSpPr>
            <p:cNvPr id="6161" name="椭圆 26"/>
            <p:cNvSpPr>
              <a:spLocks noChangeArrowheads="1"/>
            </p:cNvSpPr>
            <p:nvPr/>
          </p:nvSpPr>
          <p:spPr bwMode="auto">
            <a:xfrm>
              <a:off x="0" y="0"/>
              <a:ext cx="360040" cy="360040"/>
            </a:xfrm>
            <a:prstGeom prst="ellipse">
              <a:avLst/>
            </a:prstGeom>
            <a:solidFill>
              <a:srgbClr val="FF8607"/>
            </a:solidFill>
            <a:ln w="25400" cap="flat" cmpd="sng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6162" name="TextBox 55"/>
            <p:cNvSpPr>
              <a:spLocks noChangeArrowheads="1"/>
            </p:cNvSpPr>
            <p:nvPr/>
          </p:nvSpPr>
          <p:spPr bwMode="auto">
            <a:xfrm>
              <a:off x="20361" y="3286"/>
              <a:ext cx="31931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3</a:t>
              </a:r>
              <a:endParaRPr lang="zh-CN" altLang="en-US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6163" name="Group 19"/>
          <p:cNvGrpSpPr>
            <a:grpSpLocks/>
          </p:cNvGrpSpPr>
          <p:nvPr/>
        </p:nvGrpSpPr>
        <p:grpSpPr bwMode="auto">
          <a:xfrm>
            <a:off x="2035175" y="3829050"/>
            <a:ext cx="360363" cy="369888"/>
            <a:chOff x="0" y="0"/>
            <a:chExt cx="360040" cy="369332"/>
          </a:xfrm>
        </p:grpSpPr>
        <p:sp>
          <p:nvSpPr>
            <p:cNvPr id="6164" name="椭圆 28"/>
            <p:cNvSpPr>
              <a:spLocks noChangeArrowheads="1"/>
            </p:cNvSpPr>
            <p:nvPr/>
          </p:nvSpPr>
          <p:spPr bwMode="auto">
            <a:xfrm>
              <a:off x="0" y="4646"/>
              <a:ext cx="360040" cy="360040"/>
            </a:xfrm>
            <a:prstGeom prst="ellipse">
              <a:avLst/>
            </a:prstGeom>
            <a:solidFill>
              <a:srgbClr val="FF8607"/>
            </a:solidFill>
            <a:ln w="25400" cap="flat" cmpd="sng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6165" name="TextBox 56"/>
            <p:cNvSpPr>
              <a:spLocks noChangeArrowheads="1"/>
            </p:cNvSpPr>
            <p:nvPr/>
          </p:nvSpPr>
          <p:spPr bwMode="auto">
            <a:xfrm>
              <a:off x="20359" y="0"/>
              <a:ext cx="31931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4</a:t>
              </a:r>
              <a:endParaRPr lang="zh-CN" altLang="en-US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6178" name="矩形 30"/>
          <p:cNvSpPr>
            <a:spLocks noChangeArrowheads="1"/>
          </p:cNvSpPr>
          <p:nvPr/>
        </p:nvSpPr>
        <p:spPr bwMode="auto">
          <a:xfrm>
            <a:off x="2578018" y="779333"/>
            <a:ext cx="5621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项目介绍</a:t>
            </a:r>
            <a:endParaRPr lang="zh-CN" altLang="en-US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180" name="矩形 68"/>
          <p:cNvSpPr>
            <a:spLocks noChangeArrowheads="1"/>
          </p:cNvSpPr>
          <p:nvPr/>
        </p:nvSpPr>
        <p:spPr bwMode="auto">
          <a:xfrm>
            <a:off x="2578100" y="3833703"/>
            <a:ext cx="5621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创新方法</a:t>
            </a:r>
            <a:endParaRPr lang="zh-CN" altLang="en-US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182" name="矩形 64"/>
          <p:cNvSpPr>
            <a:spLocks noChangeArrowheads="1"/>
          </p:cNvSpPr>
          <p:nvPr/>
        </p:nvSpPr>
        <p:spPr bwMode="auto">
          <a:xfrm>
            <a:off x="2578100" y="1798748"/>
            <a:ext cx="5621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小组分工</a:t>
            </a:r>
            <a:endParaRPr lang="zh-CN" altLang="en-US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184" name="矩形 66"/>
          <p:cNvSpPr>
            <a:spLocks noChangeArrowheads="1"/>
          </p:cNvSpPr>
          <p:nvPr/>
        </p:nvSpPr>
        <p:spPr bwMode="auto">
          <a:xfrm>
            <a:off x="2578100" y="2808395"/>
            <a:ext cx="5621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核心技术介绍</a:t>
            </a:r>
            <a:endParaRPr lang="zh-CN" altLang="en-US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3" name="矩形 51"/>
          <p:cNvSpPr>
            <a:spLocks noChangeArrowheads="1"/>
          </p:cNvSpPr>
          <p:nvPr/>
        </p:nvSpPr>
        <p:spPr bwMode="auto">
          <a:xfrm>
            <a:off x="2578017" y="1171899"/>
            <a:ext cx="56213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200" dirty="0" smtClean="0">
                <a:solidFill>
                  <a:srgbClr val="A5A5A5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Season</a:t>
            </a:r>
            <a:r>
              <a:rPr lang="zh-CN" altLang="en-US" sz="1200" dirty="0" smtClean="0">
                <a:solidFill>
                  <a:srgbClr val="A5A5A5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四季的展示，以及创意来源</a:t>
            </a:r>
            <a:endParaRPr lang="zh-CN" altLang="en-US" sz="1200" dirty="0">
              <a:solidFill>
                <a:srgbClr val="A5A5A5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4" name="矩形 51"/>
          <p:cNvSpPr>
            <a:spLocks noChangeArrowheads="1"/>
          </p:cNvSpPr>
          <p:nvPr/>
        </p:nvSpPr>
        <p:spPr bwMode="auto">
          <a:xfrm>
            <a:off x="2578100" y="2151509"/>
            <a:ext cx="56213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200" dirty="0">
                <a:solidFill>
                  <a:srgbClr val="A5A5A5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得</a:t>
            </a:r>
            <a:r>
              <a:rPr lang="zh-CN" altLang="en-US" sz="1200" dirty="0" smtClean="0">
                <a:solidFill>
                  <a:srgbClr val="A5A5A5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分点完成情况和小组内分工</a:t>
            </a:r>
            <a:endParaRPr lang="zh-CN" altLang="en-US" sz="1200" dirty="0">
              <a:solidFill>
                <a:srgbClr val="A5A5A5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5" name="矩形 51"/>
          <p:cNvSpPr>
            <a:spLocks noChangeArrowheads="1"/>
          </p:cNvSpPr>
          <p:nvPr/>
        </p:nvSpPr>
        <p:spPr bwMode="auto">
          <a:xfrm>
            <a:off x="2578100" y="3176695"/>
            <a:ext cx="56213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200" dirty="0" smtClean="0">
                <a:solidFill>
                  <a:srgbClr val="A5A5A5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核心技术分工以及各部分核心技术的实现介绍</a:t>
            </a:r>
            <a:endParaRPr lang="zh-CN" altLang="en-US" sz="1200" dirty="0">
              <a:solidFill>
                <a:srgbClr val="A5A5A5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6" name="矩形 51"/>
          <p:cNvSpPr>
            <a:spLocks noChangeArrowheads="1"/>
          </p:cNvSpPr>
          <p:nvPr/>
        </p:nvSpPr>
        <p:spPr bwMode="auto">
          <a:xfrm>
            <a:off x="2578100" y="4194285"/>
            <a:ext cx="56213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200" dirty="0" smtClean="0">
                <a:solidFill>
                  <a:srgbClr val="A5A5A5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Season</a:t>
            </a:r>
            <a:r>
              <a:rPr lang="zh-CN" altLang="en-US" sz="1200" dirty="0" smtClean="0">
                <a:solidFill>
                  <a:srgbClr val="A5A5A5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四季中的创新方法，我们的亮点！</a:t>
            </a:r>
            <a:endParaRPr lang="zh-CN" altLang="en-US" sz="1200" dirty="0">
              <a:solidFill>
                <a:srgbClr val="A5A5A5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8535055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3"/>
          <p:cNvSpPr>
            <a:spLocks noChangeArrowheads="1"/>
          </p:cNvSpPr>
          <p:nvPr/>
        </p:nvSpPr>
        <p:spPr bwMode="auto">
          <a:xfrm>
            <a:off x="476250" y="1778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400">
                <a:solidFill>
                  <a:srgbClr val="282828"/>
                </a:solidFill>
                <a:latin typeface="Impact" pitchFamily="34" charset="0"/>
                <a:sym typeface="Impact" pitchFamily="34" charset="0"/>
              </a:rPr>
              <a:t>粒子系统</a:t>
            </a:r>
            <a:endParaRPr lang="zh-CN" altLang="en-US" sz="18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7171" name="等腰三角形 4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grpSp>
        <p:nvGrpSpPr>
          <p:cNvPr id="7172" name="Group 5"/>
          <p:cNvGrpSpPr>
            <a:grpSpLocks/>
          </p:cNvGrpSpPr>
          <p:nvPr/>
        </p:nvGrpSpPr>
        <p:grpSpPr bwMode="auto">
          <a:xfrm>
            <a:off x="544513" y="1347788"/>
            <a:ext cx="4249737" cy="3024187"/>
            <a:chOff x="86841" y="0"/>
            <a:chExt cx="4824000" cy="2664296"/>
          </a:xfrm>
        </p:grpSpPr>
        <p:sp>
          <p:nvSpPr>
            <p:cNvPr id="7178" name="矩形 8"/>
            <p:cNvSpPr>
              <a:spLocks noChangeArrowheads="1"/>
            </p:cNvSpPr>
            <p:nvPr/>
          </p:nvSpPr>
          <p:spPr bwMode="auto">
            <a:xfrm>
              <a:off x="307292" y="198258"/>
              <a:ext cx="4480682" cy="804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lnSpc>
                  <a:spcPts val="1600"/>
                </a:lnSpc>
                <a:spcBef>
                  <a:spcPct val="0"/>
                </a:spcBef>
                <a:buFont typeface="Arial" pitchFamily="34" charset="0"/>
                <a:buNone/>
              </a:pPr>
              <a:r>
                <a:rPr lang="zh-CN" altLang="en-US" sz="1100">
                  <a:solidFill>
                    <a:srgbClr val="737373"/>
                  </a:solidFill>
                  <a:sym typeface="微软雅黑" pitchFamily="34" charset="-122"/>
                </a:rPr>
                <a:t>技术难点：</a:t>
              </a:r>
              <a:endParaRPr lang="en-US" altLang="zh-CN" sz="1100">
                <a:solidFill>
                  <a:srgbClr val="737373"/>
                </a:solidFill>
                <a:sym typeface="微软雅黑" pitchFamily="34" charset="-122"/>
              </a:endParaRPr>
            </a:p>
            <a:p>
              <a:pPr eaLnBrk="1" hangingPunct="1">
                <a:lnSpc>
                  <a:spcPts val="1600"/>
                </a:lnSpc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CN" sz="1100">
                  <a:solidFill>
                    <a:srgbClr val="737373"/>
                  </a:solidFill>
                  <a:sym typeface="微软雅黑" pitchFamily="34" charset="-122"/>
                </a:rPr>
                <a:t>       1.</a:t>
              </a:r>
              <a:r>
                <a:rPr lang="zh-CN" altLang="en-US" sz="1100">
                  <a:solidFill>
                    <a:srgbClr val="737373"/>
                  </a:solidFill>
                  <a:sym typeface="微软雅黑" pitchFamily="34" charset="-122"/>
                </a:rPr>
                <a:t>粒子的构建，属性的选择及更新方法</a:t>
              </a:r>
              <a:endParaRPr lang="en-US" altLang="zh-CN" sz="1100">
                <a:solidFill>
                  <a:srgbClr val="737373"/>
                </a:solidFill>
                <a:sym typeface="微软雅黑" pitchFamily="34" charset="-122"/>
              </a:endParaRPr>
            </a:p>
            <a:p>
              <a:pPr eaLnBrk="1" hangingPunct="1">
                <a:lnSpc>
                  <a:spcPts val="1600"/>
                </a:lnSpc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CN" sz="1100">
                  <a:solidFill>
                    <a:srgbClr val="737373"/>
                  </a:solidFill>
                  <a:sym typeface="微软雅黑" pitchFamily="34" charset="-122"/>
                </a:rPr>
                <a:t>       2.</a:t>
              </a:r>
              <a:r>
                <a:rPr lang="zh-CN" altLang="en-US" sz="1100">
                  <a:solidFill>
                    <a:srgbClr val="737373"/>
                  </a:solidFill>
                  <a:sym typeface="微软雅黑" pitchFamily="34" charset="-122"/>
                </a:rPr>
                <a:t>粒子的绘制方法，如何才能更逼真</a:t>
              </a:r>
              <a:endParaRPr lang="en-US" altLang="zh-CN" sz="1100">
                <a:solidFill>
                  <a:srgbClr val="737373"/>
                </a:solidFill>
                <a:sym typeface="微软雅黑" pitchFamily="34" charset="-122"/>
              </a:endParaRPr>
            </a:p>
            <a:p>
              <a:pPr eaLnBrk="1" hangingPunct="1">
                <a:lnSpc>
                  <a:spcPts val="1600"/>
                </a:lnSpc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CN" sz="1100">
                  <a:solidFill>
                    <a:srgbClr val="737373"/>
                  </a:solidFill>
                  <a:sym typeface="微软雅黑" pitchFamily="34" charset="-122"/>
                </a:rPr>
                <a:t>       3.</a:t>
              </a:r>
              <a:r>
                <a:rPr lang="zh-CN" altLang="en-US" sz="1100">
                  <a:solidFill>
                    <a:srgbClr val="737373"/>
                  </a:solidFill>
                  <a:sym typeface="微软雅黑" pitchFamily="34" charset="-122"/>
                </a:rPr>
                <a:t>参数的设置和调整，合适的参数才能达到好的模拟效果</a:t>
              </a:r>
              <a:endParaRPr lang="en-US" altLang="zh-CN" sz="1100">
                <a:solidFill>
                  <a:srgbClr val="737373"/>
                </a:solidFill>
                <a:sym typeface="微软雅黑" pitchFamily="34" charset="-122"/>
              </a:endParaRPr>
            </a:p>
          </p:txBody>
        </p:sp>
        <p:sp>
          <p:nvSpPr>
            <p:cNvPr id="7179" name="矩形 10"/>
            <p:cNvSpPr>
              <a:spLocks noChangeArrowheads="1"/>
            </p:cNvSpPr>
            <p:nvPr/>
          </p:nvSpPr>
          <p:spPr bwMode="auto">
            <a:xfrm>
              <a:off x="86841" y="0"/>
              <a:ext cx="4824000" cy="18000"/>
            </a:xfrm>
            <a:prstGeom prst="rect">
              <a:avLst/>
            </a:prstGeom>
            <a:solidFill>
              <a:srgbClr val="909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7180" name="矩形 11"/>
            <p:cNvSpPr>
              <a:spLocks noChangeArrowheads="1"/>
            </p:cNvSpPr>
            <p:nvPr/>
          </p:nvSpPr>
          <p:spPr bwMode="auto">
            <a:xfrm>
              <a:off x="86841" y="2646296"/>
              <a:ext cx="4824000" cy="18000"/>
            </a:xfrm>
            <a:prstGeom prst="rect">
              <a:avLst/>
            </a:prstGeom>
            <a:solidFill>
              <a:srgbClr val="909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</p:grpSp>
      <p:grpSp>
        <p:nvGrpSpPr>
          <p:cNvPr id="7173" name="Group 10"/>
          <p:cNvGrpSpPr>
            <a:grpSpLocks/>
          </p:cNvGrpSpPr>
          <p:nvPr/>
        </p:nvGrpSpPr>
        <p:grpSpPr bwMode="auto">
          <a:xfrm>
            <a:off x="555625" y="987425"/>
            <a:ext cx="4238625" cy="373063"/>
            <a:chOff x="0" y="0"/>
            <a:chExt cx="4824000" cy="328224"/>
          </a:xfrm>
        </p:grpSpPr>
        <p:sp>
          <p:nvSpPr>
            <p:cNvPr id="7175" name="矩形 12"/>
            <p:cNvSpPr>
              <a:spLocks noChangeArrowheads="1"/>
            </p:cNvSpPr>
            <p:nvPr/>
          </p:nvSpPr>
          <p:spPr bwMode="auto">
            <a:xfrm>
              <a:off x="0" y="0"/>
              <a:ext cx="4824000" cy="328224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7176" name="矩形 13"/>
            <p:cNvSpPr>
              <a:spLocks noChangeArrowheads="1"/>
            </p:cNvSpPr>
            <p:nvPr/>
          </p:nvSpPr>
          <p:spPr bwMode="auto">
            <a:xfrm>
              <a:off x="55956" y="25612"/>
              <a:ext cx="2324071" cy="276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itchFamily="34" charset="0"/>
                <a:buNone/>
              </a:pPr>
              <a:r>
                <a:rPr lang="zh-CN" altLang="en-US" sz="1200" b="1">
                  <a:solidFill>
                    <a:srgbClr val="FFFFFF"/>
                  </a:solidFill>
                  <a:sym typeface="微软雅黑" pitchFamily="34" charset="-122"/>
                </a:rPr>
                <a:t>粒子系统模拟雨，雪，喷泉</a:t>
              </a:r>
              <a:endParaRPr lang="zh-CN" altLang="en-US" sz="1800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7177" name="等腰三角形 14"/>
            <p:cNvSpPr>
              <a:spLocks noChangeArrowheads="1"/>
            </p:cNvSpPr>
            <p:nvPr/>
          </p:nvSpPr>
          <p:spPr bwMode="auto">
            <a:xfrm rot="5400000">
              <a:off x="4545282" y="92102"/>
              <a:ext cx="167059" cy="144016"/>
            </a:xfrm>
            <a:prstGeom prst="triangle">
              <a:avLst>
                <a:gd name="adj" fmla="val 50000"/>
              </a:avLst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</p:grpSp>
      <p:pic>
        <p:nvPicPr>
          <p:cNvPr id="7174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938213"/>
            <a:ext cx="37528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186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3"/>
          <p:cNvSpPr>
            <a:spLocks noChangeArrowheads="1"/>
          </p:cNvSpPr>
          <p:nvPr/>
        </p:nvSpPr>
        <p:spPr bwMode="auto">
          <a:xfrm>
            <a:off x="476250" y="1778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400">
                <a:solidFill>
                  <a:srgbClr val="282828"/>
                </a:solidFill>
                <a:latin typeface="Impact" pitchFamily="34" charset="0"/>
                <a:sym typeface="Impact" pitchFamily="34" charset="0"/>
              </a:rPr>
              <a:t>粒子系统</a:t>
            </a:r>
            <a:endParaRPr lang="zh-CN" altLang="en-US" sz="18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8195" name="等腰三角形 4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17563"/>
            <a:ext cx="42418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842963"/>
            <a:ext cx="3960812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53181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矩形 3"/>
          <p:cNvSpPr>
            <a:spLocks noChangeArrowheads="1"/>
          </p:cNvSpPr>
          <p:nvPr/>
        </p:nvSpPr>
        <p:spPr bwMode="auto">
          <a:xfrm>
            <a:off x="476250" y="1778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400">
                <a:solidFill>
                  <a:srgbClr val="282828"/>
                </a:solidFill>
                <a:latin typeface="Impact" pitchFamily="34" charset="0"/>
                <a:sym typeface="Impact" pitchFamily="34" charset="0"/>
              </a:rPr>
              <a:t>粒子系统</a:t>
            </a:r>
            <a:endParaRPr lang="zh-CN" altLang="en-US" sz="18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9219" name="等腰三角形 4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grpSp>
        <p:nvGrpSpPr>
          <p:cNvPr id="9220" name="Group 5"/>
          <p:cNvGrpSpPr>
            <a:grpSpLocks/>
          </p:cNvGrpSpPr>
          <p:nvPr/>
        </p:nvGrpSpPr>
        <p:grpSpPr bwMode="auto">
          <a:xfrm>
            <a:off x="544513" y="1347788"/>
            <a:ext cx="4249737" cy="3024187"/>
            <a:chOff x="86841" y="0"/>
            <a:chExt cx="4824000" cy="2664296"/>
          </a:xfrm>
        </p:grpSpPr>
        <p:sp>
          <p:nvSpPr>
            <p:cNvPr id="9228" name="矩形 10"/>
            <p:cNvSpPr>
              <a:spLocks noChangeArrowheads="1"/>
            </p:cNvSpPr>
            <p:nvPr/>
          </p:nvSpPr>
          <p:spPr bwMode="auto">
            <a:xfrm>
              <a:off x="86841" y="0"/>
              <a:ext cx="4824000" cy="18000"/>
            </a:xfrm>
            <a:prstGeom prst="rect">
              <a:avLst/>
            </a:prstGeom>
            <a:solidFill>
              <a:srgbClr val="909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9229" name="矩形 11"/>
            <p:cNvSpPr>
              <a:spLocks noChangeArrowheads="1"/>
            </p:cNvSpPr>
            <p:nvPr/>
          </p:nvSpPr>
          <p:spPr bwMode="auto">
            <a:xfrm>
              <a:off x="86841" y="2646296"/>
              <a:ext cx="4824000" cy="18000"/>
            </a:xfrm>
            <a:prstGeom prst="rect">
              <a:avLst/>
            </a:prstGeom>
            <a:solidFill>
              <a:srgbClr val="909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</p:grpSp>
      <p:grpSp>
        <p:nvGrpSpPr>
          <p:cNvPr id="9221" name="Group 10"/>
          <p:cNvGrpSpPr>
            <a:grpSpLocks/>
          </p:cNvGrpSpPr>
          <p:nvPr/>
        </p:nvGrpSpPr>
        <p:grpSpPr bwMode="auto">
          <a:xfrm>
            <a:off x="555625" y="987425"/>
            <a:ext cx="4238625" cy="373063"/>
            <a:chOff x="0" y="0"/>
            <a:chExt cx="4824000" cy="328224"/>
          </a:xfrm>
        </p:grpSpPr>
        <p:sp>
          <p:nvSpPr>
            <p:cNvPr id="9225" name="矩形 12"/>
            <p:cNvSpPr>
              <a:spLocks noChangeArrowheads="1"/>
            </p:cNvSpPr>
            <p:nvPr/>
          </p:nvSpPr>
          <p:spPr bwMode="auto">
            <a:xfrm>
              <a:off x="0" y="0"/>
              <a:ext cx="4824000" cy="328224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9226" name="矩形 13"/>
            <p:cNvSpPr>
              <a:spLocks noChangeArrowheads="1"/>
            </p:cNvSpPr>
            <p:nvPr/>
          </p:nvSpPr>
          <p:spPr bwMode="auto">
            <a:xfrm>
              <a:off x="55956" y="25612"/>
              <a:ext cx="2324071" cy="243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itchFamily="34" charset="0"/>
                <a:buNone/>
              </a:pPr>
              <a:r>
                <a:rPr lang="zh-CN" altLang="en-US" sz="1200" b="1">
                  <a:solidFill>
                    <a:srgbClr val="FFFFFF"/>
                  </a:solidFill>
                  <a:sym typeface="微软雅黑" pitchFamily="34" charset="-122"/>
                </a:rPr>
                <a:t>雪花的绘制</a:t>
              </a:r>
              <a:endParaRPr lang="zh-CN" altLang="en-US" sz="1800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9227" name="等腰三角形 14"/>
            <p:cNvSpPr>
              <a:spLocks noChangeArrowheads="1"/>
            </p:cNvSpPr>
            <p:nvPr/>
          </p:nvSpPr>
          <p:spPr bwMode="auto">
            <a:xfrm rot="5400000">
              <a:off x="4545282" y="92102"/>
              <a:ext cx="167059" cy="144016"/>
            </a:xfrm>
            <a:prstGeom prst="triangle">
              <a:avLst>
                <a:gd name="adj" fmla="val 50000"/>
              </a:avLst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</p:grpSp>
      <p:pic>
        <p:nvPicPr>
          <p:cNvPr id="92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178050"/>
            <a:ext cx="4392613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63" y="1003300"/>
            <a:ext cx="3835400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1492250"/>
            <a:ext cx="13081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5672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等腰三角形 4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grpSp>
        <p:nvGrpSpPr>
          <p:cNvPr id="10243" name="Group 5"/>
          <p:cNvGrpSpPr>
            <a:grpSpLocks/>
          </p:cNvGrpSpPr>
          <p:nvPr/>
        </p:nvGrpSpPr>
        <p:grpSpPr bwMode="auto">
          <a:xfrm>
            <a:off x="544513" y="1358900"/>
            <a:ext cx="5367337" cy="3095625"/>
            <a:chOff x="86841" y="0"/>
            <a:chExt cx="4824000" cy="2664296"/>
          </a:xfrm>
        </p:grpSpPr>
        <p:sp>
          <p:nvSpPr>
            <p:cNvPr id="10252" name="矩形 8"/>
            <p:cNvSpPr>
              <a:spLocks noChangeArrowheads="1"/>
            </p:cNvSpPr>
            <p:nvPr/>
          </p:nvSpPr>
          <p:spPr bwMode="auto">
            <a:xfrm>
              <a:off x="87298" y="18000"/>
              <a:ext cx="4700362" cy="913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lnSpc>
                  <a:spcPts val="1600"/>
                </a:lnSpc>
                <a:spcBef>
                  <a:spcPct val="0"/>
                </a:spcBef>
                <a:buFont typeface="Arial" pitchFamily="34" charset="0"/>
                <a:buNone/>
              </a:pPr>
              <a:r>
                <a:rPr lang="zh-CN" altLang="en-US" sz="1100">
                  <a:solidFill>
                    <a:srgbClr val="737373"/>
                  </a:solidFill>
                  <a:sym typeface="微软雅黑" pitchFamily="34" charset="-122"/>
                </a:rPr>
                <a:t>技术实现：</a:t>
              </a:r>
              <a:endParaRPr lang="en-US" altLang="zh-CN" sz="1100">
                <a:solidFill>
                  <a:srgbClr val="737373"/>
                </a:solidFill>
                <a:sym typeface="微软雅黑" pitchFamily="34" charset="-122"/>
              </a:endParaRPr>
            </a:p>
            <a:p>
              <a:pPr eaLnBrk="1" hangingPunct="1">
                <a:lnSpc>
                  <a:spcPts val="1600"/>
                </a:lnSpc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CN" sz="1100">
                  <a:solidFill>
                    <a:srgbClr val="737373"/>
                  </a:solidFill>
                  <a:sym typeface="微软雅黑" pitchFamily="34" charset="-122"/>
                </a:rPr>
                <a:t>     1.</a:t>
              </a:r>
              <a:r>
                <a:rPr lang="zh-CN" altLang="en-US" sz="1100">
                  <a:solidFill>
                    <a:srgbClr val="737373"/>
                  </a:solidFill>
                  <a:sym typeface="微软雅黑" pitchFamily="34" charset="-122"/>
                </a:rPr>
                <a:t>用</a:t>
              </a:r>
              <a:r>
                <a:rPr lang="en-US" altLang="zh-CN" sz="1100">
                  <a:solidFill>
                    <a:srgbClr val="737373"/>
                  </a:solidFill>
                  <a:sym typeface="微软雅黑" pitchFamily="34" charset="-122"/>
                </a:rPr>
                <a:t>256 </a:t>
              </a:r>
              <a:r>
                <a:rPr lang="zh-CN" altLang="en-US" sz="1100">
                  <a:solidFill>
                    <a:srgbClr val="737373"/>
                  </a:solidFill>
                  <a:sym typeface="微软雅黑" pitchFamily="34" charset="-122"/>
                </a:rPr>
                <a:t>个显示列表存放要显示的字体</a:t>
              </a:r>
              <a:endParaRPr lang="en-US" altLang="zh-CN" sz="1100">
                <a:solidFill>
                  <a:srgbClr val="737373"/>
                </a:solidFill>
                <a:sym typeface="微软雅黑" pitchFamily="34" charset="-122"/>
              </a:endParaRPr>
            </a:p>
            <a:p>
              <a:pPr eaLnBrk="1" hangingPunct="1">
                <a:lnSpc>
                  <a:spcPts val="1600"/>
                </a:lnSpc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CN" sz="1100">
                  <a:solidFill>
                    <a:srgbClr val="737373"/>
                  </a:solidFill>
                  <a:sym typeface="微软雅黑" pitchFamily="34" charset="-122"/>
                </a:rPr>
                <a:t>     2.</a:t>
              </a:r>
              <a:r>
                <a:rPr lang="zh-CN" altLang="en-US" sz="1100">
                  <a:solidFill>
                    <a:srgbClr val="737373"/>
                  </a:solidFill>
                  <a:sym typeface="微软雅黑" pitchFamily="34" charset="-122"/>
                </a:rPr>
                <a:t>调用 </a:t>
              </a:r>
              <a:r>
                <a:rPr lang="en-US" altLang="zh-CN" sz="1100">
                  <a:solidFill>
                    <a:srgbClr val="737373"/>
                  </a:solidFill>
                  <a:sym typeface="微软雅黑" pitchFamily="34" charset="-122"/>
                </a:rPr>
                <a:t>windows.h</a:t>
              </a:r>
              <a:r>
                <a:rPr lang="zh-CN" altLang="en-US" sz="1100">
                  <a:solidFill>
                    <a:srgbClr val="737373"/>
                  </a:solidFill>
                  <a:sym typeface="微软雅黑" pitchFamily="34" charset="-122"/>
                </a:rPr>
                <a:t>下的</a:t>
              </a:r>
              <a:r>
                <a:rPr lang="en-US" altLang="zh-CN" sz="1100">
                  <a:solidFill>
                    <a:srgbClr val="737373"/>
                  </a:solidFill>
                  <a:sym typeface="微软雅黑" pitchFamily="34" charset="-122"/>
                </a:rPr>
                <a:t>CreateFont</a:t>
              </a:r>
              <a:r>
                <a:rPr lang="zh-CN" altLang="en-US" sz="1100">
                  <a:solidFill>
                    <a:srgbClr val="737373"/>
                  </a:solidFill>
                  <a:sym typeface="微软雅黑" pitchFamily="34" charset="-122"/>
                </a:rPr>
                <a:t>方法，</a:t>
              </a:r>
              <a:r>
                <a:rPr lang="en-US" altLang="zh-CN" sz="1100">
                  <a:solidFill>
                    <a:srgbClr val="737373"/>
                  </a:solidFill>
                  <a:sym typeface="微软雅黑" pitchFamily="34" charset="-122"/>
                </a:rPr>
                <a:t>SelectObject</a:t>
              </a:r>
              <a:r>
                <a:rPr lang="zh-CN" altLang="en-US" sz="1100">
                  <a:solidFill>
                    <a:srgbClr val="737373"/>
                  </a:solidFill>
                  <a:sym typeface="微软雅黑" pitchFamily="34" charset="-122"/>
                </a:rPr>
                <a:t>方法以及</a:t>
              </a:r>
              <a:r>
                <a:rPr lang="en-US" altLang="zh-CN" sz="1100">
                  <a:solidFill>
                    <a:srgbClr val="737373"/>
                  </a:solidFill>
                  <a:sym typeface="微软雅黑" pitchFamily="34" charset="-122"/>
                </a:rPr>
                <a:t>wgl</a:t>
              </a:r>
              <a:r>
                <a:rPr lang="zh-CN" altLang="en-US" sz="1100">
                  <a:solidFill>
                    <a:srgbClr val="737373"/>
                  </a:solidFill>
                  <a:sym typeface="微软雅黑" pitchFamily="34" charset="-122"/>
                </a:rPr>
                <a:t>函数构造字体的相关信息。</a:t>
              </a:r>
              <a:endParaRPr lang="en-US" altLang="zh-CN" sz="1100">
                <a:solidFill>
                  <a:srgbClr val="737373"/>
                </a:solidFill>
                <a:sym typeface="微软雅黑" pitchFamily="34" charset="-122"/>
              </a:endParaRPr>
            </a:p>
          </p:txBody>
        </p:sp>
        <p:sp>
          <p:nvSpPr>
            <p:cNvPr id="10253" name="矩形 10"/>
            <p:cNvSpPr>
              <a:spLocks noChangeArrowheads="1"/>
            </p:cNvSpPr>
            <p:nvPr/>
          </p:nvSpPr>
          <p:spPr bwMode="auto">
            <a:xfrm>
              <a:off x="86841" y="0"/>
              <a:ext cx="4824000" cy="18000"/>
            </a:xfrm>
            <a:prstGeom prst="rect">
              <a:avLst/>
            </a:prstGeom>
            <a:solidFill>
              <a:srgbClr val="909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0254" name="矩形 11"/>
            <p:cNvSpPr>
              <a:spLocks noChangeArrowheads="1"/>
            </p:cNvSpPr>
            <p:nvPr/>
          </p:nvSpPr>
          <p:spPr bwMode="auto">
            <a:xfrm>
              <a:off x="86841" y="2646296"/>
              <a:ext cx="4824000" cy="18000"/>
            </a:xfrm>
            <a:prstGeom prst="rect">
              <a:avLst/>
            </a:prstGeom>
            <a:solidFill>
              <a:srgbClr val="909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</p:grpSp>
      <p:grpSp>
        <p:nvGrpSpPr>
          <p:cNvPr id="10244" name="Group 10"/>
          <p:cNvGrpSpPr>
            <a:grpSpLocks/>
          </p:cNvGrpSpPr>
          <p:nvPr/>
        </p:nvGrpSpPr>
        <p:grpSpPr bwMode="auto">
          <a:xfrm>
            <a:off x="515938" y="1009650"/>
            <a:ext cx="5373687" cy="328613"/>
            <a:chOff x="0" y="0"/>
            <a:chExt cx="4824000" cy="328224"/>
          </a:xfrm>
        </p:grpSpPr>
        <p:sp>
          <p:nvSpPr>
            <p:cNvPr id="10249" name="矩形 12"/>
            <p:cNvSpPr>
              <a:spLocks noChangeArrowheads="1"/>
            </p:cNvSpPr>
            <p:nvPr/>
          </p:nvSpPr>
          <p:spPr bwMode="auto">
            <a:xfrm>
              <a:off x="0" y="0"/>
              <a:ext cx="4824000" cy="328224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0250" name="矩形 13"/>
            <p:cNvSpPr>
              <a:spLocks noChangeArrowheads="1"/>
            </p:cNvSpPr>
            <p:nvPr/>
          </p:nvSpPr>
          <p:spPr bwMode="auto">
            <a:xfrm>
              <a:off x="55954" y="25612"/>
              <a:ext cx="3326150" cy="276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itchFamily="34" charset="0"/>
                <a:buNone/>
              </a:pPr>
              <a:r>
                <a:rPr lang="zh-CN" altLang="en-US" sz="1200" b="1">
                  <a:solidFill>
                    <a:srgbClr val="FFFFFF"/>
                  </a:solidFill>
                  <a:sym typeface="微软雅黑" pitchFamily="34" charset="-122"/>
                </a:rPr>
                <a:t>展示立体的文字</a:t>
              </a:r>
              <a:endParaRPr lang="zh-CN" altLang="en-US" sz="1800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251" name="等腰三角形 14"/>
            <p:cNvSpPr>
              <a:spLocks noChangeArrowheads="1"/>
            </p:cNvSpPr>
            <p:nvPr/>
          </p:nvSpPr>
          <p:spPr bwMode="auto">
            <a:xfrm rot="5400000">
              <a:off x="4545282" y="92102"/>
              <a:ext cx="167059" cy="144016"/>
            </a:xfrm>
            <a:prstGeom prst="triangle">
              <a:avLst>
                <a:gd name="adj" fmla="val 50000"/>
              </a:avLst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</p:grpSp>
      <p:sp>
        <p:nvSpPr>
          <p:cNvPr id="10245" name="矩形 3"/>
          <p:cNvSpPr>
            <a:spLocks noChangeArrowheads="1"/>
          </p:cNvSpPr>
          <p:nvPr/>
        </p:nvSpPr>
        <p:spPr bwMode="auto">
          <a:xfrm>
            <a:off x="476250" y="1778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400">
                <a:solidFill>
                  <a:srgbClr val="282828"/>
                </a:solidFill>
                <a:latin typeface="Impact" pitchFamily="34" charset="0"/>
                <a:sym typeface="Impact" pitchFamily="34" charset="0"/>
              </a:rPr>
              <a:t>文字展示</a:t>
            </a:r>
            <a:endParaRPr lang="zh-CN" altLang="en-US" sz="1800"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0246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2716213"/>
            <a:ext cx="24955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1084263"/>
            <a:ext cx="2495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295525"/>
            <a:ext cx="5564188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0759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等腰三角形 4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grpSp>
        <p:nvGrpSpPr>
          <p:cNvPr id="11267" name="Group 5"/>
          <p:cNvGrpSpPr>
            <a:grpSpLocks/>
          </p:cNvGrpSpPr>
          <p:nvPr/>
        </p:nvGrpSpPr>
        <p:grpSpPr bwMode="auto">
          <a:xfrm>
            <a:off x="620713" y="1379538"/>
            <a:ext cx="8131175" cy="3279775"/>
            <a:chOff x="86841" y="0"/>
            <a:chExt cx="4824000" cy="2664296"/>
          </a:xfrm>
        </p:grpSpPr>
        <p:sp>
          <p:nvSpPr>
            <p:cNvPr id="11279" name="矩形 8"/>
            <p:cNvSpPr>
              <a:spLocks noChangeArrowheads="1"/>
            </p:cNvSpPr>
            <p:nvPr/>
          </p:nvSpPr>
          <p:spPr bwMode="auto">
            <a:xfrm>
              <a:off x="87300" y="18000"/>
              <a:ext cx="2140556" cy="1164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lnSpc>
                  <a:spcPts val="1600"/>
                </a:lnSpc>
                <a:spcBef>
                  <a:spcPct val="0"/>
                </a:spcBef>
                <a:buFont typeface="Arial" pitchFamily="34" charset="0"/>
                <a:buNone/>
              </a:pPr>
              <a:r>
                <a:rPr lang="zh-CN" altLang="en-US" sz="1100">
                  <a:solidFill>
                    <a:srgbClr val="737373"/>
                  </a:solidFill>
                  <a:sym typeface="微软雅黑" pitchFamily="34" charset="-122"/>
                </a:rPr>
                <a:t>    为了更好体现季节特性，显示季节的字体的部分运用了多重纹理（两层纹理叠加）                </a:t>
              </a:r>
              <a:endParaRPr lang="en-US" altLang="zh-CN" sz="1100">
                <a:solidFill>
                  <a:srgbClr val="737373"/>
                </a:solidFill>
                <a:sym typeface="微软雅黑" pitchFamily="34" charset="-122"/>
              </a:endParaRPr>
            </a:p>
            <a:p>
              <a:pPr eaLnBrk="1" hangingPunct="1">
                <a:lnSpc>
                  <a:spcPts val="1600"/>
                </a:lnSpc>
                <a:spcBef>
                  <a:spcPct val="0"/>
                </a:spcBef>
                <a:buFont typeface="Arial" pitchFamily="34" charset="0"/>
                <a:buNone/>
              </a:pPr>
              <a:endParaRPr lang="en-US" altLang="zh-CN" sz="1100">
                <a:solidFill>
                  <a:srgbClr val="737373"/>
                </a:solidFill>
                <a:sym typeface="微软雅黑" pitchFamily="34" charset="-122"/>
              </a:endParaRPr>
            </a:p>
            <a:p>
              <a:pPr eaLnBrk="1" hangingPunct="1">
                <a:lnSpc>
                  <a:spcPts val="1600"/>
                </a:lnSpc>
                <a:spcBef>
                  <a:spcPct val="0"/>
                </a:spcBef>
                <a:buFont typeface="Arial" pitchFamily="34" charset="0"/>
                <a:buNone/>
              </a:pPr>
              <a:r>
                <a:rPr lang="zh-CN" altLang="en-US" sz="1100">
                  <a:solidFill>
                    <a:srgbClr val="737373"/>
                  </a:solidFill>
                  <a:sym typeface="微软雅黑" pitchFamily="34" charset="-122"/>
                </a:rPr>
                <a:t>技术实现：</a:t>
              </a:r>
              <a:endParaRPr lang="en-US" altLang="zh-CN" sz="1100">
                <a:solidFill>
                  <a:srgbClr val="737373"/>
                </a:solidFill>
                <a:sym typeface="微软雅黑" pitchFamily="34" charset="-122"/>
              </a:endParaRPr>
            </a:p>
            <a:p>
              <a:pPr eaLnBrk="1" hangingPunct="1">
                <a:lnSpc>
                  <a:spcPts val="1600"/>
                </a:lnSpc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CN" sz="1100">
                  <a:solidFill>
                    <a:srgbClr val="737373"/>
                  </a:solidFill>
                  <a:sym typeface="微软雅黑" pitchFamily="34" charset="-122"/>
                </a:rPr>
                <a:t>        1.</a:t>
              </a:r>
              <a:r>
                <a:rPr lang="zh-CN" altLang="en-US" sz="1100">
                  <a:solidFill>
                    <a:srgbClr val="737373"/>
                  </a:solidFill>
                  <a:sym typeface="微软雅黑" pitchFamily="34" charset="-122"/>
                </a:rPr>
                <a:t>纹理图像的读入</a:t>
              </a:r>
              <a:endParaRPr lang="en-US" altLang="zh-CN" sz="1100">
                <a:solidFill>
                  <a:srgbClr val="737373"/>
                </a:solidFill>
                <a:sym typeface="微软雅黑" pitchFamily="34" charset="-122"/>
              </a:endParaRPr>
            </a:p>
            <a:p>
              <a:pPr eaLnBrk="1" hangingPunct="1">
                <a:lnSpc>
                  <a:spcPts val="1600"/>
                </a:lnSpc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CN" sz="1100">
                  <a:solidFill>
                    <a:srgbClr val="737373"/>
                  </a:solidFill>
                  <a:sym typeface="微软雅黑" pitchFamily="34" charset="-122"/>
                </a:rPr>
                <a:t>        2.</a:t>
              </a:r>
              <a:r>
                <a:rPr lang="zh-CN" altLang="en-US" sz="1100">
                  <a:solidFill>
                    <a:srgbClr val="737373"/>
                  </a:solidFill>
                  <a:sym typeface="微软雅黑" pitchFamily="34" charset="-122"/>
                </a:rPr>
                <a:t>纹理的建立</a:t>
              </a:r>
              <a:endParaRPr lang="en-US" altLang="zh-CN" sz="1100">
                <a:solidFill>
                  <a:srgbClr val="737373"/>
                </a:solidFill>
                <a:sym typeface="微软雅黑" pitchFamily="34" charset="-122"/>
              </a:endParaRPr>
            </a:p>
            <a:p>
              <a:pPr eaLnBrk="1" hangingPunct="1">
                <a:lnSpc>
                  <a:spcPts val="1600"/>
                </a:lnSpc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CN" sz="1100">
                  <a:solidFill>
                    <a:srgbClr val="737373"/>
                  </a:solidFill>
                  <a:sym typeface="微软雅黑" pitchFamily="34" charset="-122"/>
                </a:rPr>
                <a:t>        3.</a:t>
              </a:r>
              <a:r>
                <a:rPr lang="zh-CN" altLang="en-US" sz="1100">
                  <a:solidFill>
                    <a:srgbClr val="737373"/>
                  </a:solidFill>
                  <a:sym typeface="微软雅黑" pitchFamily="34" charset="-122"/>
                </a:rPr>
                <a:t>纹理的混合</a:t>
              </a:r>
            </a:p>
          </p:txBody>
        </p:sp>
        <p:sp>
          <p:nvSpPr>
            <p:cNvPr id="11280" name="矩形 10"/>
            <p:cNvSpPr>
              <a:spLocks noChangeArrowheads="1"/>
            </p:cNvSpPr>
            <p:nvPr/>
          </p:nvSpPr>
          <p:spPr bwMode="auto">
            <a:xfrm>
              <a:off x="86841" y="0"/>
              <a:ext cx="4824000" cy="18000"/>
            </a:xfrm>
            <a:prstGeom prst="rect">
              <a:avLst/>
            </a:prstGeom>
            <a:solidFill>
              <a:srgbClr val="909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1281" name="矩形 11"/>
            <p:cNvSpPr>
              <a:spLocks noChangeArrowheads="1"/>
            </p:cNvSpPr>
            <p:nvPr/>
          </p:nvSpPr>
          <p:spPr bwMode="auto">
            <a:xfrm>
              <a:off x="86841" y="2646296"/>
              <a:ext cx="4824000" cy="18000"/>
            </a:xfrm>
            <a:prstGeom prst="rect">
              <a:avLst/>
            </a:prstGeom>
            <a:solidFill>
              <a:srgbClr val="909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</p:grpSp>
      <p:grpSp>
        <p:nvGrpSpPr>
          <p:cNvPr id="11268" name="Group 10"/>
          <p:cNvGrpSpPr>
            <a:grpSpLocks/>
          </p:cNvGrpSpPr>
          <p:nvPr/>
        </p:nvGrpSpPr>
        <p:grpSpPr bwMode="auto">
          <a:xfrm>
            <a:off x="620713" y="1019175"/>
            <a:ext cx="8343900" cy="328613"/>
            <a:chOff x="0" y="0"/>
            <a:chExt cx="4824000" cy="328224"/>
          </a:xfrm>
        </p:grpSpPr>
        <p:sp>
          <p:nvSpPr>
            <p:cNvPr id="11276" name="矩形 12"/>
            <p:cNvSpPr>
              <a:spLocks noChangeArrowheads="1"/>
            </p:cNvSpPr>
            <p:nvPr/>
          </p:nvSpPr>
          <p:spPr bwMode="auto">
            <a:xfrm>
              <a:off x="0" y="0"/>
              <a:ext cx="4824000" cy="328224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1277" name="矩形 13"/>
            <p:cNvSpPr>
              <a:spLocks noChangeArrowheads="1"/>
            </p:cNvSpPr>
            <p:nvPr/>
          </p:nvSpPr>
          <p:spPr bwMode="auto">
            <a:xfrm>
              <a:off x="55954" y="25612"/>
              <a:ext cx="3326150" cy="276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itchFamily="34" charset="0"/>
                <a:buNone/>
              </a:pPr>
              <a:r>
                <a:rPr lang="zh-CN" altLang="en-US" sz="1200" b="1">
                  <a:solidFill>
                    <a:srgbClr val="FFFFFF"/>
                  </a:solidFill>
                  <a:sym typeface="微软雅黑" pitchFamily="34" charset="-122"/>
                </a:rPr>
                <a:t>为文字添加多重纹理</a:t>
              </a:r>
              <a:endParaRPr lang="zh-CN" altLang="en-US" sz="1800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1278" name="等腰三角形 14"/>
            <p:cNvSpPr>
              <a:spLocks noChangeArrowheads="1"/>
            </p:cNvSpPr>
            <p:nvPr/>
          </p:nvSpPr>
          <p:spPr bwMode="auto">
            <a:xfrm rot="5400000">
              <a:off x="4545282" y="92102"/>
              <a:ext cx="167059" cy="144016"/>
            </a:xfrm>
            <a:prstGeom prst="triangle">
              <a:avLst>
                <a:gd name="adj" fmla="val 50000"/>
              </a:avLst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</p:grpSp>
      <p:sp>
        <p:nvSpPr>
          <p:cNvPr id="11269" name="矩形 3"/>
          <p:cNvSpPr>
            <a:spLocks noChangeArrowheads="1"/>
          </p:cNvSpPr>
          <p:nvPr/>
        </p:nvSpPr>
        <p:spPr bwMode="auto">
          <a:xfrm>
            <a:off x="476250" y="1778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400">
                <a:solidFill>
                  <a:srgbClr val="282828"/>
                </a:solidFill>
                <a:latin typeface="Impact" pitchFamily="34" charset="0"/>
                <a:sym typeface="Impact" pitchFamily="34" charset="0"/>
              </a:rPr>
              <a:t>多重纹理</a:t>
            </a:r>
            <a:endParaRPr lang="zh-CN" altLang="en-US" sz="1800"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30732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1765300"/>
            <a:ext cx="5040313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3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88" y="2119313"/>
            <a:ext cx="602932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4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600" y="2368550"/>
            <a:ext cx="28670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5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3214688"/>
            <a:ext cx="969962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6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3201988"/>
            <a:ext cx="102235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7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525" y="2932113"/>
            <a:ext cx="442912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153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307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30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0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0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30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30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30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7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307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30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30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39 0.11149 L 0.14236 -0.08277 C 0.15573 -0.12446 0.18247 -0.17109 0.21372 -0.20939 C 0.24965 -0.25294 0.2816 -0.27795 0.30885 -0.28505 L 0.43455 -0.32551 " pathEditMode="relative" rAng="-2062280" ptsTypes="FffFF">
                                      <p:cBhvr>
                                        <p:cTn id="60" dur="2000" fill="hold"/>
                                        <p:tgtEl>
                                          <p:spTgt spid="307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03" y="-270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57 0.05806 L 0.12795 -0.1155 C 0.14583 -0.15256 0.17569 -0.19271 0.21094 -0.22761 C 0.25069 -0.26683 0.28472 -0.29123 0.31215 -0.29771 L 0.44132 -0.33446 " pathEditMode="relative" rAng="-1747272" ptsTypes="FffFF">
                                      <p:cBhvr>
                                        <p:cTn id="64" dur="2000" fill="hold"/>
                                        <p:tgtEl>
                                          <p:spTgt spid="307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55" y="-242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7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7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0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3"/>
          <p:cNvSpPr>
            <a:spLocks noChangeArrowheads="1"/>
          </p:cNvSpPr>
          <p:nvPr/>
        </p:nvSpPr>
        <p:spPr bwMode="auto">
          <a:xfrm>
            <a:off x="476250" y="177800"/>
            <a:ext cx="35194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400">
                <a:solidFill>
                  <a:srgbClr val="282828"/>
                </a:solidFill>
                <a:latin typeface="Impact" pitchFamily="34" charset="0"/>
                <a:sym typeface="Impact" pitchFamily="34" charset="0"/>
              </a:rPr>
              <a:t>多重纹理</a:t>
            </a:r>
            <a:r>
              <a:rPr lang="en-US" altLang="zh-CN" sz="2400">
                <a:solidFill>
                  <a:srgbClr val="282828"/>
                </a:solidFill>
                <a:latin typeface="Impact" pitchFamily="34" charset="0"/>
                <a:sym typeface="Impact" pitchFamily="34" charset="0"/>
              </a:rPr>
              <a:t>-</a:t>
            </a:r>
            <a:r>
              <a:rPr lang="zh-CN" altLang="en-US" sz="2400">
                <a:solidFill>
                  <a:srgbClr val="282828"/>
                </a:solidFill>
                <a:latin typeface="Impact" pitchFamily="34" charset="0"/>
                <a:sym typeface="Impact" pitchFamily="34" charset="0"/>
              </a:rPr>
              <a:t>展示季节特性</a:t>
            </a:r>
            <a:endParaRPr lang="zh-CN" altLang="en-US" sz="18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291" name="等腰三角形 4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pic>
        <p:nvPicPr>
          <p:cNvPr id="1229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298575"/>
            <a:ext cx="33432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2654300"/>
            <a:ext cx="3200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298575"/>
            <a:ext cx="263842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675" y="2654300"/>
            <a:ext cx="28194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3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1087438"/>
            <a:ext cx="899477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66569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121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13316" name="矩形 122"/>
          <p:cNvSpPr>
            <a:spLocks noChangeArrowheads="1"/>
          </p:cNvSpPr>
          <p:nvPr/>
        </p:nvSpPr>
        <p:spPr bwMode="auto">
          <a:xfrm>
            <a:off x="3535363" y="2132013"/>
            <a:ext cx="5621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400" dirty="0" smtClean="0">
                <a:solidFill>
                  <a:srgbClr val="FFFFFF"/>
                </a:solidFill>
                <a:sym typeface="微软雅黑" pitchFamily="34" charset="-122"/>
              </a:rPr>
              <a:t>创新方法</a:t>
            </a:r>
            <a:endParaRPr lang="zh-CN" altLang="en-US" sz="2400" dirty="0">
              <a:solidFill>
                <a:srgbClr val="FFFFFF"/>
              </a:solidFill>
              <a:sym typeface="微软雅黑" pitchFamily="34" charset="-122"/>
            </a:endParaRPr>
          </a:p>
        </p:txBody>
      </p:sp>
      <p:grpSp>
        <p:nvGrpSpPr>
          <p:cNvPr id="13318" name="Group 8"/>
          <p:cNvGrpSpPr>
            <a:grpSpLocks/>
          </p:cNvGrpSpPr>
          <p:nvPr/>
        </p:nvGrpSpPr>
        <p:grpSpPr bwMode="auto">
          <a:xfrm>
            <a:off x="584200" y="515938"/>
            <a:ext cx="2474913" cy="4068762"/>
            <a:chOff x="0" y="0"/>
            <a:chExt cx="2476153" cy="4069266"/>
          </a:xfrm>
        </p:grpSpPr>
        <p:sp>
          <p:nvSpPr>
            <p:cNvPr id="13356" name="矩形 79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57" name="矩形 86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58" name="矩形 93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59" name="矩形 100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60" name="矩形 10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61" name="矩形 114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62" name="矩形 126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63" name="矩形 127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64" name="矩形 128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65" name="矩形 129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66" name="矩形 130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67" name="矩形 131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68" name="矩形 132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69" name="矩形 133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70" name="矩形 134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71" name="矩形 135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72" name="矩形 136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73" name="矩形 137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74" name="矩形 138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75" name="矩形 139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76" name="矩形 140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77" name="矩形 141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78" name="矩形 142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79" name="矩形 143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80" name="矩形 144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81" name="矩形 145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82" name="矩形 146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83" name="矩形 147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84" name="矩形 148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85" name="矩形 149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86" name="矩形 150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87" name="矩形 151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88" name="矩形 152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89" name="矩形 153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90" name="矩形 154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91" name="矩形 155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92" name="矩形 156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93" name="矩形 157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94" name="矩形 158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95" name="矩形 159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96" name="矩形 160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97" name="矩形 161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98" name="矩形 162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99" name="矩形 163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400" name="矩形 164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401" name="矩形 165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402" name="矩形 166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403" name="矩形 167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404" name="矩形 16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405" name="矩形 16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406" name="矩形 17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407" name="矩形 17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408" name="矩形 17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409" name="矩形 17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410" name="矩形 174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411" name="矩形 175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412" name="矩形 176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413" name="矩形 177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414" name="矩形 178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415" name="矩形 179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</p:grpSp>
      <p:grpSp>
        <p:nvGrpSpPr>
          <p:cNvPr id="13319" name="Group 69"/>
          <p:cNvGrpSpPr>
            <a:grpSpLocks/>
          </p:cNvGrpSpPr>
          <p:nvPr/>
        </p:nvGrpSpPr>
        <p:grpSpPr bwMode="auto">
          <a:xfrm>
            <a:off x="584200" y="515938"/>
            <a:ext cx="2474913" cy="4068762"/>
            <a:chOff x="0" y="0"/>
            <a:chExt cx="2476153" cy="4069266"/>
          </a:xfrm>
        </p:grpSpPr>
        <p:sp>
          <p:nvSpPr>
            <p:cNvPr id="1332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21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22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23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24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25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26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27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28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29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30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31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32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33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43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44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45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46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47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48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49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50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51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52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53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5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335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35896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2531" name="矩形 18"/>
          <p:cNvSpPr>
            <a:spLocks noChangeArrowheads="1"/>
          </p:cNvSpPr>
          <p:nvPr/>
        </p:nvSpPr>
        <p:spPr bwMode="auto">
          <a:xfrm>
            <a:off x="476250" y="177800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282828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创新方法</a:t>
            </a:r>
            <a:endParaRPr lang="zh-CN" altLang="en-US" b="1" dirty="0"/>
          </a:p>
        </p:txBody>
      </p:sp>
      <p:sp>
        <p:nvSpPr>
          <p:cNvPr id="22532" name="等腰三角形 19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22533" name="Group 5"/>
          <p:cNvGrpSpPr>
            <a:grpSpLocks/>
          </p:cNvGrpSpPr>
          <p:nvPr/>
        </p:nvGrpSpPr>
        <p:grpSpPr bwMode="auto">
          <a:xfrm>
            <a:off x="6597650" y="28575"/>
            <a:ext cx="5092700" cy="5092700"/>
            <a:chOff x="0" y="0"/>
            <a:chExt cx="5092030" cy="5092030"/>
          </a:xfrm>
        </p:grpSpPr>
        <p:sp>
          <p:nvSpPr>
            <p:cNvPr id="22535" name="椭圆 3"/>
            <p:cNvSpPr>
              <a:spLocks noChangeArrowheads="1"/>
            </p:cNvSpPr>
            <p:nvPr/>
          </p:nvSpPr>
          <p:spPr bwMode="auto">
            <a:xfrm rot="16200000">
              <a:off x="-769108" y="1440973"/>
              <a:ext cx="4420164" cy="2210082"/>
            </a:xfrm>
            <a:custGeom>
              <a:avLst/>
              <a:gdLst>
                <a:gd name="T0" fmla="*/ 0 w 2808312"/>
                <a:gd name="T1" fmla="*/ 0 h 1404156"/>
                <a:gd name="T2" fmla="*/ 2808312 w 2808312"/>
                <a:gd name="T3" fmla="*/ 1404156 h 1404156"/>
              </a:gdLst>
              <a:ahLst/>
              <a:cxnLst/>
              <a:rect l="T0" t="T1" r="T2" b="T3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2537" name="椭圆 3"/>
            <p:cNvSpPr>
              <a:spLocks noChangeAspect="1" noChangeArrowheads="1"/>
            </p:cNvSpPr>
            <p:nvPr/>
          </p:nvSpPr>
          <p:spPr bwMode="auto">
            <a:xfrm rot="16200000">
              <a:off x="-138731" y="1651099"/>
              <a:ext cx="3579659" cy="1789830"/>
            </a:xfrm>
            <a:custGeom>
              <a:avLst/>
              <a:gdLst>
                <a:gd name="T0" fmla="*/ 0 w 2808312"/>
                <a:gd name="T1" fmla="*/ 0 h 1404156"/>
                <a:gd name="T2" fmla="*/ 2808312 w 2808312"/>
                <a:gd name="T3" fmla="*/ 1404156 h 1404156"/>
              </a:gdLst>
              <a:ahLst/>
              <a:cxnLst/>
              <a:rect l="T0" t="T1" r="T2" b="T3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2539" name="椭圆 3"/>
            <p:cNvSpPr>
              <a:spLocks noChangeAspect="1" noChangeArrowheads="1"/>
            </p:cNvSpPr>
            <p:nvPr/>
          </p:nvSpPr>
          <p:spPr bwMode="auto">
            <a:xfrm rot="16200000">
              <a:off x="532457" y="1874828"/>
              <a:ext cx="2684744" cy="1342372"/>
            </a:xfrm>
            <a:custGeom>
              <a:avLst/>
              <a:gdLst>
                <a:gd name="T0" fmla="*/ 0 w 2808312"/>
                <a:gd name="T1" fmla="*/ 0 h 1404156"/>
                <a:gd name="T2" fmla="*/ 2808312 w 2808312"/>
                <a:gd name="T3" fmla="*/ 1404156 h 1404156"/>
              </a:gdLst>
              <a:ahLst/>
              <a:cxnLst/>
              <a:rect l="T0" t="T1" r="T2" b="T3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2541" name="椭圆 3"/>
            <p:cNvSpPr>
              <a:spLocks noChangeAspect="1" noChangeArrowheads="1"/>
            </p:cNvSpPr>
            <p:nvPr/>
          </p:nvSpPr>
          <p:spPr bwMode="auto">
            <a:xfrm rot="16200000">
              <a:off x="1190303" y="2095083"/>
              <a:ext cx="1803717" cy="901859"/>
            </a:xfrm>
            <a:custGeom>
              <a:avLst/>
              <a:gdLst>
                <a:gd name="T0" fmla="*/ 0 w 2808312"/>
                <a:gd name="T1" fmla="*/ 0 h 1404156"/>
                <a:gd name="T2" fmla="*/ 2808312 w 2808312"/>
                <a:gd name="T3" fmla="*/ 1404156 h 1404156"/>
              </a:gdLst>
              <a:ahLst/>
              <a:cxnLst/>
              <a:rect l="T0" t="T1" r="T2" b="T3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22543" name="Group 15"/>
          <p:cNvGrpSpPr>
            <a:grpSpLocks/>
          </p:cNvGrpSpPr>
          <p:nvPr/>
        </p:nvGrpSpPr>
        <p:grpSpPr bwMode="auto">
          <a:xfrm>
            <a:off x="1331913" y="1276350"/>
            <a:ext cx="3600127" cy="744538"/>
            <a:chOff x="0" y="0"/>
            <a:chExt cx="4032448" cy="744604"/>
          </a:xfrm>
        </p:grpSpPr>
        <p:sp>
          <p:nvSpPr>
            <p:cNvPr id="22544" name="矩形 69"/>
            <p:cNvSpPr>
              <a:spLocks noChangeArrowheads="1"/>
            </p:cNvSpPr>
            <p:nvPr/>
          </p:nvSpPr>
          <p:spPr bwMode="auto">
            <a:xfrm>
              <a:off x="0" y="0"/>
              <a:ext cx="19045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 b="1" dirty="0" smtClean="0">
                  <a:solidFill>
                    <a:srgbClr val="282828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天空盒</a:t>
              </a:r>
              <a:endParaRPr lang="en-US" altLang="zh-CN" sz="1400" b="1" dirty="0">
                <a:solidFill>
                  <a:srgbClr val="28282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2545" name="矩形 70"/>
            <p:cNvSpPr>
              <a:spLocks noChangeArrowheads="1"/>
            </p:cNvSpPr>
            <p:nvPr/>
          </p:nvSpPr>
          <p:spPr bwMode="auto">
            <a:xfrm>
              <a:off x="1" y="241902"/>
              <a:ext cx="4032447" cy="502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zh-CN" altLang="en-US" sz="1100" dirty="0">
                  <a:solidFill>
                    <a:srgbClr val="282828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画天空时，我们控制球体以一定的速率绕</a:t>
              </a:r>
              <a:r>
                <a:rPr lang="en-US" altLang="zh-CN" sz="1100" dirty="0">
                  <a:solidFill>
                    <a:srgbClr val="282828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y</a:t>
              </a:r>
              <a:r>
                <a:rPr lang="zh-CN" altLang="en-US" sz="1100" dirty="0">
                  <a:solidFill>
                    <a:srgbClr val="282828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轴旋转，使天空有运动的感觉，保持动感</a:t>
              </a:r>
              <a:endParaRPr lang="zh-CN" altLang="en-US" dirty="0"/>
            </a:p>
          </p:txBody>
        </p:sp>
      </p:grpSp>
      <p:grpSp>
        <p:nvGrpSpPr>
          <p:cNvPr id="22546" name="Group 18"/>
          <p:cNvGrpSpPr>
            <a:grpSpLocks/>
          </p:cNvGrpSpPr>
          <p:nvPr/>
        </p:nvGrpSpPr>
        <p:grpSpPr bwMode="auto">
          <a:xfrm>
            <a:off x="935038" y="1349375"/>
            <a:ext cx="396875" cy="576263"/>
            <a:chOff x="0" y="0"/>
            <a:chExt cx="396000" cy="576000"/>
          </a:xfrm>
        </p:grpSpPr>
        <p:sp>
          <p:nvSpPr>
            <p:cNvPr id="22547" name="矩形 9"/>
            <p:cNvSpPr>
              <a:spLocks noChangeArrowheads="1"/>
            </p:cNvSpPr>
            <p:nvPr/>
          </p:nvSpPr>
          <p:spPr bwMode="auto">
            <a:xfrm>
              <a:off x="0" y="0"/>
              <a:ext cx="396000" cy="576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2548" name="TextBox 11"/>
            <p:cNvSpPr>
              <a:spLocks noChangeArrowheads="1"/>
            </p:cNvSpPr>
            <p:nvPr/>
          </p:nvSpPr>
          <p:spPr bwMode="auto">
            <a:xfrm>
              <a:off x="26077" y="57167"/>
              <a:ext cx="36580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1</a:t>
              </a:r>
              <a:endParaRPr lang="zh-CN" altLang="en-US" sz="2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22549" name="Group 21"/>
          <p:cNvGrpSpPr>
            <a:grpSpLocks/>
          </p:cNvGrpSpPr>
          <p:nvPr/>
        </p:nvGrpSpPr>
        <p:grpSpPr bwMode="auto">
          <a:xfrm>
            <a:off x="1331913" y="2058988"/>
            <a:ext cx="4032250" cy="524586"/>
            <a:chOff x="0" y="0"/>
            <a:chExt cx="4032448" cy="524633"/>
          </a:xfrm>
        </p:grpSpPr>
        <p:sp>
          <p:nvSpPr>
            <p:cNvPr id="22550" name="矩形 73"/>
            <p:cNvSpPr>
              <a:spLocks noChangeArrowheads="1"/>
            </p:cNvSpPr>
            <p:nvPr/>
          </p:nvSpPr>
          <p:spPr bwMode="auto">
            <a:xfrm>
              <a:off x="0" y="0"/>
              <a:ext cx="19045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 b="1" dirty="0" smtClean="0">
                  <a:solidFill>
                    <a:srgbClr val="FF8607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植物的显示</a:t>
              </a:r>
              <a:endParaRPr lang="en-US" altLang="zh-CN" sz="1400" b="1" dirty="0">
                <a:solidFill>
                  <a:srgbClr val="FF860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2551" name="矩形 74"/>
            <p:cNvSpPr>
              <a:spLocks noChangeArrowheads="1"/>
            </p:cNvSpPr>
            <p:nvPr/>
          </p:nvSpPr>
          <p:spPr bwMode="auto">
            <a:xfrm>
              <a:off x="1" y="241902"/>
              <a:ext cx="4032447" cy="282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zh-CN" altLang="en-US" sz="1100" dirty="0" smtClean="0">
                  <a:solidFill>
                    <a:srgbClr val="282828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植物与显示列表相结合，提高显示速度</a:t>
              </a:r>
              <a:endParaRPr lang="zh-CN" altLang="en-US" dirty="0"/>
            </a:p>
          </p:txBody>
        </p:sp>
      </p:grpSp>
      <p:grpSp>
        <p:nvGrpSpPr>
          <p:cNvPr id="22552" name="Group 24"/>
          <p:cNvGrpSpPr>
            <a:grpSpLocks/>
          </p:cNvGrpSpPr>
          <p:nvPr/>
        </p:nvGrpSpPr>
        <p:grpSpPr bwMode="auto">
          <a:xfrm>
            <a:off x="935038" y="2133600"/>
            <a:ext cx="396875" cy="576263"/>
            <a:chOff x="0" y="0"/>
            <a:chExt cx="396000" cy="576000"/>
          </a:xfrm>
        </p:grpSpPr>
        <p:sp>
          <p:nvSpPr>
            <p:cNvPr id="22553" name="矩形 75"/>
            <p:cNvSpPr>
              <a:spLocks noChangeArrowheads="1"/>
            </p:cNvSpPr>
            <p:nvPr/>
          </p:nvSpPr>
          <p:spPr bwMode="auto">
            <a:xfrm>
              <a:off x="0" y="0"/>
              <a:ext cx="396000" cy="576000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2554" name="TextBox 76"/>
            <p:cNvSpPr>
              <a:spLocks noChangeArrowheads="1"/>
            </p:cNvSpPr>
            <p:nvPr/>
          </p:nvSpPr>
          <p:spPr bwMode="auto">
            <a:xfrm>
              <a:off x="26077" y="57167"/>
              <a:ext cx="36580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</a:t>
              </a:r>
              <a:endParaRPr lang="zh-CN" altLang="en-US" sz="2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22555" name="Group 27"/>
          <p:cNvGrpSpPr>
            <a:grpSpLocks/>
          </p:cNvGrpSpPr>
          <p:nvPr/>
        </p:nvGrpSpPr>
        <p:grpSpPr bwMode="auto">
          <a:xfrm>
            <a:off x="1331913" y="2843213"/>
            <a:ext cx="4032250" cy="524586"/>
            <a:chOff x="0" y="0"/>
            <a:chExt cx="4032448" cy="524633"/>
          </a:xfrm>
        </p:grpSpPr>
        <p:sp>
          <p:nvSpPr>
            <p:cNvPr id="22556" name="矩形 78"/>
            <p:cNvSpPr>
              <a:spLocks noChangeArrowheads="1"/>
            </p:cNvSpPr>
            <p:nvPr/>
          </p:nvSpPr>
          <p:spPr bwMode="auto">
            <a:xfrm>
              <a:off x="0" y="0"/>
              <a:ext cx="19045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 b="1" dirty="0" smtClean="0">
                  <a:solidFill>
                    <a:srgbClr val="282828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粒子系统</a:t>
              </a:r>
              <a:r>
                <a:rPr lang="en-US" altLang="zh-CN" sz="1400" b="1" dirty="0" smtClean="0">
                  <a:solidFill>
                    <a:srgbClr val="282828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——</a:t>
              </a:r>
              <a:r>
                <a:rPr lang="zh-CN" altLang="en-US" sz="1400" b="1" dirty="0" smtClean="0">
                  <a:solidFill>
                    <a:srgbClr val="282828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雪花</a:t>
              </a:r>
              <a:endParaRPr lang="en-US" altLang="zh-CN" sz="1400" b="1" dirty="0">
                <a:solidFill>
                  <a:srgbClr val="28282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2557" name="矩形 79"/>
            <p:cNvSpPr>
              <a:spLocks noChangeArrowheads="1"/>
            </p:cNvSpPr>
            <p:nvPr/>
          </p:nvSpPr>
          <p:spPr bwMode="auto">
            <a:xfrm>
              <a:off x="1" y="241902"/>
              <a:ext cx="4032447" cy="282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zh-CN" altLang="en-US" sz="1100" dirty="0">
                  <a:solidFill>
                    <a:srgbClr val="282828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雪花的绘制，通过巧妙运用三角函数的组合绘制出花瓣</a:t>
              </a:r>
              <a:endParaRPr lang="zh-CN" altLang="en-US" dirty="0"/>
            </a:p>
          </p:txBody>
        </p:sp>
      </p:grpSp>
      <p:grpSp>
        <p:nvGrpSpPr>
          <p:cNvPr id="22558" name="Group 30"/>
          <p:cNvGrpSpPr>
            <a:grpSpLocks/>
          </p:cNvGrpSpPr>
          <p:nvPr/>
        </p:nvGrpSpPr>
        <p:grpSpPr bwMode="auto">
          <a:xfrm>
            <a:off x="935038" y="2917825"/>
            <a:ext cx="396875" cy="576263"/>
            <a:chOff x="0" y="0"/>
            <a:chExt cx="396000" cy="576000"/>
          </a:xfrm>
        </p:grpSpPr>
        <p:sp>
          <p:nvSpPr>
            <p:cNvPr id="22559" name="矩形 80"/>
            <p:cNvSpPr>
              <a:spLocks noChangeArrowheads="1"/>
            </p:cNvSpPr>
            <p:nvPr/>
          </p:nvSpPr>
          <p:spPr bwMode="auto">
            <a:xfrm>
              <a:off x="0" y="0"/>
              <a:ext cx="396000" cy="576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2560" name="TextBox 81"/>
            <p:cNvSpPr>
              <a:spLocks noChangeArrowheads="1"/>
            </p:cNvSpPr>
            <p:nvPr/>
          </p:nvSpPr>
          <p:spPr bwMode="auto">
            <a:xfrm>
              <a:off x="26077" y="57167"/>
              <a:ext cx="36580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3</a:t>
              </a:r>
              <a:endParaRPr lang="zh-CN" altLang="en-US" sz="2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22566" name="TextBox 86"/>
          <p:cNvSpPr>
            <a:spLocks noChangeArrowheads="1"/>
          </p:cNvSpPr>
          <p:nvPr/>
        </p:nvSpPr>
        <p:spPr bwMode="auto">
          <a:xfrm>
            <a:off x="961173" y="3759243"/>
            <a:ext cx="366614" cy="4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</a:t>
            </a:r>
            <a:endParaRPr lang="zh-CN" altLang="en-US" sz="2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35" name="图片 34" descr="C:\Users\柳\AppData\Roaming\Tencent\Users\1151730511\QQ\WinTemp\RichOle\J1)XO`S1]{O3S[DPB@}J$BW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801699"/>
            <a:ext cx="3901988" cy="2390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" name="Group 33"/>
          <p:cNvGrpSpPr>
            <a:grpSpLocks/>
          </p:cNvGrpSpPr>
          <p:nvPr/>
        </p:nvGrpSpPr>
        <p:grpSpPr bwMode="auto">
          <a:xfrm>
            <a:off x="1336036" y="3617912"/>
            <a:ext cx="4032250" cy="539382"/>
            <a:chOff x="0" y="0"/>
            <a:chExt cx="4032448" cy="539463"/>
          </a:xfrm>
        </p:grpSpPr>
        <p:sp>
          <p:nvSpPr>
            <p:cNvPr id="37" name="矩形 83"/>
            <p:cNvSpPr>
              <a:spLocks noChangeArrowheads="1"/>
            </p:cNvSpPr>
            <p:nvPr/>
          </p:nvSpPr>
          <p:spPr bwMode="auto">
            <a:xfrm>
              <a:off x="0" y="0"/>
              <a:ext cx="1904560" cy="307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itchFamily="34" charset="0"/>
                <a:buNone/>
              </a:pPr>
              <a:r>
                <a:rPr lang="zh-CN" altLang="en-US" sz="1400" b="1" dirty="0" smtClean="0">
                  <a:solidFill>
                    <a:srgbClr val="FF8607"/>
                  </a:solidFill>
                  <a:sym typeface="微软雅黑" pitchFamily="34" charset="-122"/>
                </a:rPr>
                <a:t>彩蛋！</a:t>
              </a:r>
              <a:endParaRPr lang="en-US" altLang="zh-CN" sz="1400" b="1" dirty="0">
                <a:solidFill>
                  <a:srgbClr val="FF8607"/>
                </a:solidFill>
                <a:sym typeface="微软雅黑" pitchFamily="34" charset="-122"/>
              </a:endParaRPr>
            </a:p>
          </p:txBody>
        </p:sp>
        <p:sp>
          <p:nvSpPr>
            <p:cNvPr id="38" name="矩形 84"/>
            <p:cNvSpPr>
              <a:spLocks noChangeArrowheads="1"/>
            </p:cNvSpPr>
            <p:nvPr/>
          </p:nvSpPr>
          <p:spPr bwMode="auto">
            <a:xfrm>
              <a:off x="1" y="241902"/>
              <a:ext cx="4032447" cy="297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lnSpc>
                  <a:spcPts val="1600"/>
                </a:lnSpc>
                <a:spcBef>
                  <a:spcPct val="0"/>
                </a:spcBef>
                <a:buFont typeface="Arial" pitchFamily="34" charset="0"/>
                <a:buNone/>
              </a:pPr>
              <a:r>
                <a:rPr lang="zh-CN" altLang="en-US" sz="1100" dirty="0" smtClean="0">
                  <a:solidFill>
                    <a:srgbClr val="282828"/>
                  </a:solidFill>
                  <a:sym typeface="微软雅黑" pitchFamily="34" charset="-122"/>
                </a:rPr>
                <a:t>不断移动将会有彩蛋哦！</a:t>
              </a:r>
              <a:endParaRPr lang="en-US" altLang="zh-CN" sz="1100" dirty="0">
                <a:solidFill>
                  <a:srgbClr val="282828"/>
                </a:solidFill>
                <a:sym typeface="微软雅黑" pitchFamily="34" charset="-122"/>
              </a:endParaRPr>
            </a:p>
          </p:txBody>
        </p:sp>
      </p:grpSp>
      <p:grpSp>
        <p:nvGrpSpPr>
          <p:cNvPr id="39" name="Group 36"/>
          <p:cNvGrpSpPr>
            <a:grpSpLocks/>
          </p:cNvGrpSpPr>
          <p:nvPr/>
        </p:nvGrpSpPr>
        <p:grpSpPr bwMode="auto">
          <a:xfrm>
            <a:off x="939161" y="3692524"/>
            <a:ext cx="396875" cy="576263"/>
            <a:chOff x="0" y="0"/>
            <a:chExt cx="396000" cy="576000"/>
          </a:xfrm>
        </p:grpSpPr>
        <p:sp>
          <p:nvSpPr>
            <p:cNvPr id="40" name="矩形 85"/>
            <p:cNvSpPr>
              <a:spLocks noChangeArrowheads="1"/>
            </p:cNvSpPr>
            <p:nvPr/>
          </p:nvSpPr>
          <p:spPr bwMode="auto">
            <a:xfrm>
              <a:off x="0" y="0"/>
              <a:ext cx="396000" cy="576000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41" name="TextBox 86"/>
            <p:cNvSpPr>
              <a:spLocks noChangeArrowheads="1"/>
            </p:cNvSpPr>
            <p:nvPr/>
          </p:nvSpPr>
          <p:spPr bwMode="auto">
            <a:xfrm>
              <a:off x="26077" y="57167"/>
              <a:ext cx="36580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CN" sz="2400">
                  <a:solidFill>
                    <a:srgbClr val="FFFFFF"/>
                  </a:solidFill>
                  <a:sym typeface="微软雅黑" pitchFamily="34" charset="-122"/>
                </a:rPr>
                <a:t>4</a:t>
              </a:r>
              <a:endParaRPr lang="zh-CN" altLang="en-US" sz="24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55623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矩形 25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35843" name="Group 3"/>
          <p:cNvGrpSpPr>
            <a:grpSpLocks/>
          </p:cNvGrpSpPr>
          <p:nvPr/>
        </p:nvGrpSpPr>
        <p:grpSpPr bwMode="auto">
          <a:xfrm>
            <a:off x="0" y="0"/>
            <a:ext cx="9144000" cy="3959225"/>
            <a:chOff x="0" y="0"/>
            <a:chExt cx="9144000" cy="3959968"/>
          </a:xfrm>
        </p:grpSpPr>
        <p:sp>
          <p:nvSpPr>
            <p:cNvPr id="35844" name="矩形 254"/>
            <p:cNvSpPr>
              <a:spLocks noChangeArrowheads="1"/>
            </p:cNvSpPr>
            <p:nvPr/>
          </p:nvSpPr>
          <p:spPr bwMode="auto">
            <a:xfrm>
              <a:off x="0" y="113953"/>
              <a:ext cx="9144000" cy="3846015"/>
            </a:xfrm>
            <a:custGeom>
              <a:avLst/>
              <a:gdLst>
                <a:gd name="T0" fmla="*/ 0 w 9144000"/>
                <a:gd name="T1" fmla="*/ 0 h 3846015"/>
                <a:gd name="T2" fmla="*/ 9144000 w 9144000"/>
                <a:gd name="T3" fmla="*/ 3846015 h 3846015"/>
              </a:gdLst>
              <a:ahLst/>
              <a:cxnLst/>
              <a:rect l="T0" t="T1" r="T2" b="T3"/>
              <a:pathLst>
                <a:path w="9144000" h="3846015">
                  <a:moveTo>
                    <a:pt x="0" y="0"/>
                  </a:moveTo>
                  <a:lnTo>
                    <a:pt x="9144000" y="0"/>
                  </a:lnTo>
                  <a:lnTo>
                    <a:pt x="9144000" y="3651870"/>
                  </a:lnTo>
                  <a:lnTo>
                    <a:pt x="4766144" y="3651870"/>
                  </a:lnTo>
                  <a:lnTo>
                    <a:pt x="4571999" y="3846015"/>
                  </a:lnTo>
                  <a:lnTo>
                    <a:pt x="4377855" y="3651870"/>
                  </a:lnTo>
                  <a:lnTo>
                    <a:pt x="0" y="3651870"/>
                  </a:lnTo>
                  <a:close/>
                </a:path>
              </a:pathLst>
            </a:custGeom>
            <a:solidFill>
              <a:srgbClr val="292929">
                <a:alpha val="2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35845" name="矩形 254"/>
            <p:cNvSpPr>
              <a:spLocks noChangeArrowheads="1"/>
            </p:cNvSpPr>
            <p:nvPr/>
          </p:nvSpPr>
          <p:spPr bwMode="auto">
            <a:xfrm>
              <a:off x="0" y="0"/>
              <a:ext cx="9144000" cy="3846015"/>
            </a:xfrm>
            <a:custGeom>
              <a:avLst/>
              <a:gdLst>
                <a:gd name="T0" fmla="*/ 0 w 9144000"/>
                <a:gd name="T1" fmla="*/ 0 h 3846015"/>
                <a:gd name="T2" fmla="*/ 9144000 w 9144000"/>
                <a:gd name="T3" fmla="*/ 3846015 h 3846015"/>
              </a:gdLst>
              <a:ahLst/>
              <a:cxnLst/>
              <a:rect l="T0" t="T1" r="T2" b="T3"/>
              <a:pathLst>
                <a:path w="9144000" h="3846015">
                  <a:moveTo>
                    <a:pt x="0" y="0"/>
                  </a:moveTo>
                  <a:lnTo>
                    <a:pt x="9144000" y="0"/>
                  </a:lnTo>
                  <a:lnTo>
                    <a:pt x="9144000" y="3651870"/>
                  </a:lnTo>
                  <a:lnTo>
                    <a:pt x="4766144" y="3651870"/>
                  </a:lnTo>
                  <a:lnTo>
                    <a:pt x="4571999" y="3846015"/>
                  </a:lnTo>
                  <a:lnTo>
                    <a:pt x="4377855" y="3651870"/>
                  </a:lnTo>
                  <a:lnTo>
                    <a:pt x="0" y="3651870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35846" name="矩形 258"/>
          <p:cNvSpPr>
            <a:spLocks noChangeArrowheads="1"/>
          </p:cNvSpPr>
          <p:nvPr/>
        </p:nvSpPr>
        <p:spPr bwMode="auto">
          <a:xfrm>
            <a:off x="0" y="1771650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6000">
                <a:solidFill>
                  <a:srgbClr val="000000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THANK YOU</a:t>
            </a:r>
            <a:endParaRPr lang="zh-CN" altLang="en-US" sz="6000">
              <a:solidFill>
                <a:srgbClr val="000000"/>
              </a:solidFill>
              <a:latin typeface="Impact" pitchFamily="34" charset="0"/>
              <a:ea typeface="微软雅黑" pitchFamily="34" charset="-122"/>
              <a:sym typeface="Impact" pitchFamily="34" charset="0"/>
            </a:endParaRPr>
          </a:p>
        </p:txBody>
      </p:sp>
      <p:sp>
        <p:nvSpPr>
          <p:cNvPr id="35847" name="矩形 259"/>
          <p:cNvSpPr>
            <a:spLocks noChangeArrowheads="1"/>
          </p:cNvSpPr>
          <p:nvPr/>
        </p:nvSpPr>
        <p:spPr bwMode="auto">
          <a:xfrm>
            <a:off x="0" y="1681163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2" algn="ctr"/>
            <a:r>
              <a:rPr lang="en-US" altLang="zh-CN" sz="6000">
                <a:solidFill>
                  <a:srgbClr val="FFFFFF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THANK YOU</a:t>
            </a:r>
            <a:endParaRPr lang="zh-CN" altLang="en-US" sz="6000">
              <a:solidFill>
                <a:srgbClr val="FFFFFF"/>
              </a:solidFill>
              <a:latin typeface="Impact" pitchFamily="34" charset="0"/>
              <a:ea typeface="微软雅黑" pitchFamily="34" charset="-122"/>
              <a:sym typeface="Impact" pitchFamily="34" charset="0"/>
            </a:endParaRPr>
          </a:p>
        </p:txBody>
      </p:sp>
      <p:sp>
        <p:nvSpPr>
          <p:cNvPr id="35849" name="矩形 29"/>
          <p:cNvSpPr>
            <a:spLocks noChangeArrowheads="1"/>
          </p:cNvSpPr>
          <p:nvPr/>
        </p:nvSpPr>
        <p:spPr bwMode="auto">
          <a:xfrm>
            <a:off x="0" y="4219575"/>
            <a:ext cx="9144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dirty="0">
                <a:solidFill>
                  <a:srgbClr val="8C430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Season</a:t>
            </a:r>
          </a:p>
        </p:txBody>
      </p:sp>
    </p:spTree>
    <p:extLst>
      <p:ext uri="{BB962C8B-B14F-4D97-AF65-F5344CB8AC3E}">
        <p14:creationId xmlns:p14="http://schemas.microsoft.com/office/powerpoint/2010/main" val="305017203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21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grpSp>
        <p:nvGrpSpPr>
          <p:cNvPr id="3075" name="Group 6"/>
          <p:cNvGrpSpPr>
            <a:grpSpLocks/>
          </p:cNvGrpSpPr>
          <p:nvPr/>
        </p:nvGrpSpPr>
        <p:grpSpPr bwMode="auto">
          <a:xfrm>
            <a:off x="584200" y="515938"/>
            <a:ext cx="2474913" cy="4068762"/>
            <a:chOff x="0" y="0"/>
            <a:chExt cx="2476153" cy="4069266"/>
          </a:xfrm>
        </p:grpSpPr>
        <p:sp>
          <p:nvSpPr>
            <p:cNvPr id="3098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099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00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01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02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03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04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05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06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07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08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09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10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11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12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13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14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15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16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17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18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19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20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21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22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23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24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25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26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27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28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29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30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31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32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33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34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35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36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37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38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39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40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41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42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43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44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45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46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47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48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49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50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51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52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53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54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55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56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157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</p:grpSp>
      <p:sp>
        <p:nvSpPr>
          <p:cNvPr id="3076" name="矩形 122"/>
          <p:cNvSpPr>
            <a:spLocks noChangeArrowheads="1"/>
          </p:cNvSpPr>
          <p:nvPr/>
        </p:nvSpPr>
        <p:spPr bwMode="auto">
          <a:xfrm>
            <a:off x="3535363" y="2132013"/>
            <a:ext cx="5621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400">
                <a:solidFill>
                  <a:srgbClr val="FFFFFF"/>
                </a:solidFill>
                <a:sym typeface="微软雅黑" pitchFamily="34" charset="-122"/>
              </a:rPr>
              <a:t>项目总介绍</a:t>
            </a:r>
          </a:p>
        </p:txBody>
      </p:sp>
      <p:grpSp>
        <p:nvGrpSpPr>
          <p:cNvPr id="3077" name="Group 69"/>
          <p:cNvGrpSpPr>
            <a:grpSpLocks/>
          </p:cNvGrpSpPr>
          <p:nvPr/>
        </p:nvGrpSpPr>
        <p:grpSpPr bwMode="auto">
          <a:xfrm>
            <a:off x="1458913" y="517525"/>
            <a:ext cx="725487" cy="4068763"/>
            <a:chOff x="0" y="0"/>
            <a:chExt cx="725656" cy="4069266"/>
          </a:xfrm>
        </p:grpSpPr>
        <p:sp>
          <p:nvSpPr>
            <p:cNvPr id="3078" name="矩形 72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079" name="矩形 79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080" name="矩形 86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081" name="矩形 93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082" name="矩形 100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083" name="矩形 10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084" name="矩形 114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085" name="矩形 126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086" name="矩形 127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087" name="矩形 128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088" name="矩形 129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089" name="矩形 130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090" name="矩形 131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091" name="矩形 132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092" name="矩形 133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093" name="矩形 134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094" name="矩形 135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095" name="矩形 136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096" name="矩形 137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3097" name="矩形 138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892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4099" name="矩形 18"/>
          <p:cNvSpPr>
            <a:spLocks noChangeArrowheads="1"/>
          </p:cNvSpPr>
          <p:nvPr/>
        </p:nvSpPr>
        <p:spPr bwMode="auto">
          <a:xfrm>
            <a:off x="476250" y="177800"/>
            <a:ext cx="1878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400">
                <a:solidFill>
                  <a:srgbClr val="282828"/>
                </a:solidFill>
                <a:latin typeface="Impact" pitchFamily="34" charset="0"/>
                <a:sym typeface="Impact" pitchFamily="34" charset="0"/>
              </a:rPr>
              <a:t>Seasons</a:t>
            </a:r>
            <a:r>
              <a:rPr lang="zh-CN" altLang="en-US" sz="2400">
                <a:solidFill>
                  <a:srgbClr val="282828"/>
                </a:solidFill>
                <a:latin typeface="Impact" pitchFamily="34" charset="0"/>
                <a:sym typeface="Impact" pitchFamily="34" charset="0"/>
              </a:rPr>
              <a:t>四季</a:t>
            </a:r>
            <a:endParaRPr lang="zh-CN" altLang="en-US" sz="18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4100" name="等腰三角形 19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grpSp>
        <p:nvGrpSpPr>
          <p:cNvPr id="4101" name="Group 5"/>
          <p:cNvGrpSpPr>
            <a:grpSpLocks/>
          </p:cNvGrpSpPr>
          <p:nvPr/>
        </p:nvGrpSpPr>
        <p:grpSpPr bwMode="auto">
          <a:xfrm>
            <a:off x="6597650" y="28575"/>
            <a:ext cx="5092700" cy="5092700"/>
            <a:chOff x="0" y="0"/>
            <a:chExt cx="5092030" cy="5092030"/>
          </a:xfrm>
        </p:grpSpPr>
        <p:sp>
          <p:nvSpPr>
            <p:cNvPr id="4130" name="椭圆 3"/>
            <p:cNvSpPr>
              <a:spLocks noChangeArrowheads="1"/>
            </p:cNvSpPr>
            <p:nvPr/>
          </p:nvSpPr>
          <p:spPr bwMode="auto">
            <a:xfrm rot="-5400000">
              <a:off x="-769108" y="1440973"/>
              <a:ext cx="4420164" cy="2210082"/>
            </a:xfrm>
            <a:custGeom>
              <a:avLst/>
              <a:gdLst>
                <a:gd name="T0" fmla="*/ 3478575 w 2808312"/>
                <a:gd name="T1" fmla="*/ 0 h 1404156"/>
                <a:gd name="T2" fmla="*/ 6957151 w 2808312"/>
                <a:gd name="T3" fmla="*/ 3478575 h 1404156"/>
                <a:gd name="T4" fmla="*/ 0 w 2808312"/>
                <a:gd name="T5" fmla="*/ 3478575 h 1404156"/>
                <a:gd name="T6" fmla="*/ 3478575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131" name="椭圆 3"/>
            <p:cNvSpPr>
              <a:spLocks noChangeAspect="1" noChangeArrowheads="1"/>
            </p:cNvSpPr>
            <p:nvPr/>
          </p:nvSpPr>
          <p:spPr bwMode="auto">
            <a:xfrm rot="-5400000">
              <a:off x="-138731" y="1651099"/>
              <a:ext cx="3579659" cy="1789830"/>
            </a:xfrm>
            <a:custGeom>
              <a:avLst/>
              <a:gdLst>
                <a:gd name="T0" fmla="*/ 2281435 w 2808312"/>
                <a:gd name="T1" fmla="*/ 0 h 1404156"/>
                <a:gd name="T2" fmla="*/ 4562869 w 2808312"/>
                <a:gd name="T3" fmla="*/ 2281436 h 1404156"/>
                <a:gd name="T4" fmla="*/ 0 w 2808312"/>
                <a:gd name="T5" fmla="*/ 2281436 h 1404156"/>
                <a:gd name="T6" fmla="*/ 2281435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132" name="椭圆 3"/>
            <p:cNvSpPr>
              <a:spLocks noChangeAspect="1" noChangeArrowheads="1"/>
            </p:cNvSpPr>
            <p:nvPr/>
          </p:nvSpPr>
          <p:spPr bwMode="auto">
            <a:xfrm rot="-5400000">
              <a:off x="532457" y="1874828"/>
              <a:ext cx="2684744" cy="1342372"/>
            </a:xfrm>
            <a:custGeom>
              <a:avLst/>
              <a:gdLst>
                <a:gd name="T0" fmla="*/ 1283307 w 2808312"/>
                <a:gd name="T1" fmla="*/ 0 h 1404156"/>
                <a:gd name="T2" fmla="*/ 2566613 w 2808312"/>
                <a:gd name="T3" fmla="*/ 1283307 h 1404156"/>
                <a:gd name="T4" fmla="*/ 0 w 2808312"/>
                <a:gd name="T5" fmla="*/ 1283307 h 1404156"/>
                <a:gd name="T6" fmla="*/ 1283307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133" name="椭圆 3"/>
            <p:cNvSpPr>
              <a:spLocks noChangeAspect="1" noChangeArrowheads="1"/>
            </p:cNvSpPr>
            <p:nvPr/>
          </p:nvSpPr>
          <p:spPr bwMode="auto">
            <a:xfrm rot="-5400000">
              <a:off x="1190303" y="2095083"/>
              <a:ext cx="1803717" cy="901859"/>
            </a:xfrm>
            <a:custGeom>
              <a:avLst/>
              <a:gdLst>
                <a:gd name="T0" fmla="*/ 579244 w 2808312"/>
                <a:gd name="T1" fmla="*/ 0 h 1404156"/>
                <a:gd name="T2" fmla="*/ 1158488 w 2808312"/>
                <a:gd name="T3" fmla="*/ 579245 h 1404156"/>
                <a:gd name="T4" fmla="*/ 0 w 2808312"/>
                <a:gd name="T5" fmla="*/ 579245 h 1404156"/>
                <a:gd name="T6" fmla="*/ 579244 w 2808312"/>
                <a:gd name="T7" fmla="*/ 0 h 1404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8312"/>
                <a:gd name="T13" fmla="*/ 0 h 1404156"/>
                <a:gd name="T14" fmla="*/ 2808312 w 2808312"/>
                <a:gd name="T15" fmla="*/ 1404156 h 1404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8312" h="1404156">
                  <a:moveTo>
                    <a:pt x="1404156" y="0"/>
                  </a:moveTo>
                  <a:cubicBezTo>
                    <a:pt x="2179650" y="0"/>
                    <a:pt x="2808312" y="628662"/>
                    <a:pt x="2808312" y="1404156"/>
                  </a:cubicBezTo>
                  <a:lnTo>
                    <a:pt x="0" y="1404156"/>
                  </a:lnTo>
                  <a:cubicBezTo>
                    <a:pt x="0" y="628662"/>
                    <a:pt x="628662" y="0"/>
                    <a:pt x="1404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grpSp>
        <p:nvGrpSpPr>
          <p:cNvPr id="4102" name="Group 15"/>
          <p:cNvGrpSpPr>
            <a:grpSpLocks/>
          </p:cNvGrpSpPr>
          <p:nvPr/>
        </p:nvGrpSpPr>
        <p:grpSpPr bwMode="auto">
          <a:xfrm>
            <a:off x="900113" y="1276350"/>
            <a:ext cx="4032250" cy="744538"/>
            <a:chOff x="0" y="0"/>
            <a:chExt cx="4032448" cy="744649"/>
          </a:xfrm>
        </p:grpSpPr>
        <p:sp>
          <p:nvSpPr>
            <p:cNvPr id="4128" name="矩形 69"/>
            <p:cNvSpPr>
              <a:spLocks noChangeArrowheads="1"/>
            </p:cNvSpPr>
            <p:nvPr/>
          </p:nvSpPr>
          <p:spPr bwMode="auto">
            <a:xfrm>
              <a:off x="0" y="0"/>
              <a:ext cx="19045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CN" sz="1400" b="1">
                  <a:solidFill>
                    <a:srgbClr val="282828"/>
                  </a:solidFill>
                  <a:sym typeface="微软雅黑" pitchFamily="34" charset="-122"/>
                </a:rPr>
                <a:t>Spring</a:t>
              </a:r>
            </a:p>
          </p:txBody>
        </p:sp>
        <p:sp>
          <p:nvSpPr>
            <p:cNvPr id="4129" name="矩形 70"/>
            <p:cNvSpPr>
              <a:spLocks noChangeArrowheads="1"/>
            </p:cNvSpPr>
            <p:nvPr/>
          </p:nvSpPr>
          <p:spPr bwMode="auto">
            <a:xfrm>
              <a:off x="1" y="241902"/>
              <a:ext cx="4032447" cy="502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lnSpc>
                  <a:spcPts val="1600"/>
                </a:lnSpc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CN" sz="1100">
                  <a:solidFill>
                    <a:srgbClr val="282828"/>
                  </a:solidFill>
                  <a:sym typeface="微软雅黑" pitchFamily="34" charset="-122"/>
                </a:rPr>
                <a:t>Weather</a:t>
              </a:r>
              <a:r>
                <a:rPr lang="zh-CN" altLang="en-US" sz="1100">
                  <a:solidFill>
                    <a:srgbClr val="282828"/>
                  </a:solidFill>
                  <a:sym typeface="微软雅黑" pitchFamily="34" charset="-122"/>
                </a:rPr>
                <a:t>： </a:t>
              </a:r>
              <a:r>
                <a:rPr lang="en-US" altLang="zh-CN" sz="1100">
                  <a:solidFill>
                    <a:srgbClr val="282828"/>
                  </a:solidFill>
                  <a:sym typeface="微软雅黑" pitchFamily="34" charset="-122"/>
                </a:rPr>
                <a:t>sunny</a:t>
              </a:r>
            </a:p>
            <a:p>
              <a:pPr eaLnBrk="1" hangingPunct="1">
                <a:lnSpc>
                  <a:spcPts val="1600"/>
                </a:lnSpc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CN" sz="1100">
                  <a:solidFill>
                    <a:srgbClr val="282828"/>
                  </a:solidFill>
                  <a:sym typeface="微软雅黑" pitchFamily="34" charset="-122"/>
                </a:rPr>
                <a:t>View</a:t>
              </a:r>
              <a:r>
                <a:rPr lang="zh-CN" altLang="en-US" sz="1100">
                  <a:solidFill>
                    <a:srgbClr val="282828"/>
                  </a:solidFill>
                  <a:sym typeface="微软雅黑" pitchFamily="34" charset="-122"/>
                </a:rPr>
                <a:t>：</a:t>
              </a:r>
              <a:r>
                <a:rPr lang="en-US" altLang="zh-CN" sz="1100">
                  <a:solidFill>
                    <a:srgbClr val="282828"/>
                  </a:solidFill>
                  <a:sym typeface="微软雅黑" pitchFamily="34" charset="-122"/>
                </a:rPr>
                <a:t>tree</a:t>
              </a:r>
              <a:r>
                <a:rPr lang="zh-CN" altLang="en-US" sz="1100">
                  <a:solidFill>
                    <a:srgbClr val="282828"/>
                  </a:solidFill>
                  <a:sym typeface="微软雅黑" pitchFamily="34" charset="-122"/>
                </a:rPr>
                <a:t>（</a:t>
              </a:r>
              <a:r>
                <a:rPr lang="en-US" altLang="zh-CN" sz="1100">
                  <a:solidFill>
                    <a:srgbClr val="282828"/>
                  </a:solidFill>
                  <a:sym typeface="微软雅黑" pitchFamily="34" charset="-122"/>
                </a:rPr>
                <a:t>with flower</a:t>
              </a:r>
              <a:r>
                <a:rPr lang="zh-CN" altLang="en-US" sz="1100">
                  <a:solidFill>
                    <a:srgbClr val="282828"/>
                  </a:solidFill>
                  <a:sym typeface="微软雅黑" pitchFamily="34" charset="-122"/>
                </a:rPr>
                <a:t>），</a:t>
              </a:r>
              <a:r>
                <a:rPr lang="en-US" altLang="zh-CN" sz="1100">
                  <a:solidFill>
                    <a:srgbClr val="282828"/>
                  </a:solidFill>
                  <a:sym typeface="微软雅黑" pitchFamily="34" charset="-122"/>
                </a:rPr>
                <a:t>houses</a:t>
              </a:r>
              <a:r>
                <a:rPr lang="zh-CN" altLang="en-US" sz="1100">
                  <a:solidFill>
                    <a:srgbClr val="282828"/>
                  </a:solidFill>
                  <a:sym typeface="微软雅黑" pitchFamily="34" charset="-122"/>
                </a:rPr>
                <a:t>，</a:t>
              </a:r>
              <a:r>
                <a:rPr lang="en-US" altLang="zh-CN" sz="1100">
                  <a:solidFill>
                    <a:srgbClr val="282828"/>
                  </a:solidFill>
                  <a:sym typeface="微软雅黑" pitchFamily="34" charset="-122"/>
                </a:rPr>
                <a:t>fountain</a:t>
              </a:r>
              <a:endParaRPr lang="zh-CN" altLang="en-US" sz="1800"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4103" name="Group 18"/>
          <p:cNvGrpSpPr>
            <a:grpSpLocks/>
          </p:cNvGrpSpPr>
          <p:nvPr/>
        </p:nvGrpSpPr>
        <p:grpSpPr bwMode="auto">
          <a:xfrm>
            <a:off x="539750" y="1349375"/>
            <a:ext cx="396875" cy="576263"/>
            <a:chOff x="0" y="0"/>
            <a:chExt cx="396000" cy="576000"/>
          </a:xfrm>
        </p:grpSpPr>
        <p:sp>
          <p:nvSpPr>
            <p:cNvPr id="4126" name="矩形 9"/>
            <p:cNvSpPr>
              <a:spLocks noChangeArrowheads="1"/>
            </p:cNvSpPr>
            <p:nvPr/>
          </p:nvSpPr>
          <p:spPr bwMode="auto">
            <a:xfrm>
              <a:off x="0" y="0"/>
              <a:ext cx="396000" cy="576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4127" name="TextBox 11"/>
            <p:cNvSpPr>
              <a:spLocks noChangeArrowheads="1"/>
            </p:cNvSpPr>
            <p:nvPr/>
          </p:nvSpPr>
          <p:spPr bwMode="auto">
            <a:xfrm>
              <a:off x="26077" y="57167"/>
              <a:ext cx="36580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CN" sz="2400">
                  <a:solidFill>
                    <a:srgbClr val="FFFFFF"/>
                  </a:solidFill>
                  <a:sym typeface="微软雅黑" pitchFamily="34" charset="-122"/>
                </a:rPr>
                <a:t>1</a:t>
              </a:r>
              <a:endParaRPr lang="zh-CN" altLang="en-US" sz="24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</p:grpSp>
      <p:grpSp>
        <p:nvGrpSpPr>
          <p:cNvPr id="4104" name="Group 21"/>
          <p:cNvGrpSpPr>
            <a:grpSpLocks/>
          </p:cNvGrpSpPr>
          <p:nvPr/>
        </p:nvGrpSpPr>
        <p:grpSpPr bwMode="auto">
          <a:xfrm>
            <a:off x="900113" y="2058988"/>
            <a:ext cx="4032250" cy="727075"/>
            <a:chOff x="0" y="0"/>
            <a:chExt cx="4032448" cy="726630"/>
          </a:xfrm>
        </p:grpSpPr>
        <p:sp>
          <p:nvSpPr>
            <p:cNvPr id="4124" name="矩形 73"/>
            <p:cNvSpPr>
              <a:spLocks noChangeArrowheads="1"/>
            </p:cNvSpPr>
            <p:nvPr/>
          </p:nvSpPr>
          <p:spPr bwMode="auto">
            <a:xfrm>
              <a:off x="0" y="0"/>
              <a:ext cx="1904560" cy="307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CN" sz="1400" b="1">
                  <a:solidFill>
                    <a:srgbClr val="FF8607"/>
                  </a:solidFill>
                  <a:sym typeface="微软雅黑" pitchFamily="34" charset="-122"/>
                </a:rPr>
                <a:t>Summer</a:t>
              </a:r>
            </a:p>
          </p:txBody>
        </p:sp>
        <p:sp>
          <p:nvSpPr>
            <p:cNvPr id="4125" name="矩形 74"/>
            <p:cNvSpPr>
              <a:spLocks noChangeArrowheads="1"/>
            </p:cNvSpPr>
            <p:nvPr/>
          </p:nvSpPr>
          <p:spPr bwMode="auto">
            <a:xfrm>
              <a:off x="1" y="241902"/>
              <a:ext cx="4032447" cy="484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lnSpc>
                  <a:spcPts val="1600"/>
                </a:lnSpc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CN" sz="1100">
                  <a:solidFill>
                    <a:srgbClr val="282828"/>
                  </a:solidFill>
                  <a:sym typeface="微软雅黑" pitchFamily="34" charset="-122"/>
                </a:rPr>
                <a:t>Weather</a:t>
              </a:r>
              <a:r>
                <a:rPr lang="zh-CN" altLang="en-US" sz="1100">
                  <a:solidFill>
                    <a:srgbClr val="282828"/>
                  </a:solidFill>
                  <a:sym typeface="微软雅黑" pitchFamily="34" charset="-122"/>
                </a:rPr>
                <a:t>：</a:t>
              </a:r>
              <a:r>
                <a:rPr lang="en-US" altLang="zh-CN" sz="1100">
                  <a:solidFill>
                    <a:srgbClr val="282828"/>
                  </a:solidFill>
                  <a:sym typeface="微软雅黑" pitchFamily="34" charset="-122"/>
                </a:rPr>
                <a:t>rainy</a:t>
              </a:r>
            </a:p>
            <a:p>
              <a:pPr eaLnBrk="1" hangingPunct="1">
                <a:lnSpc>
                  <a:spcPts val="1600"/>
                </a:lnSpc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CN" sz="1100">
                  <a:solidFill>
                    <a:srgbClr val="282828"/>
                  </a:solidFill>
                  <a:sym typeface="微软雅黑" pitchFamily="34" charset="-122"/>
                </a:rPr>
                <a:t>View</a:t>
              </a:r>
              <a:r>
                <a:rPr lang="zh-CN" altLang="en-US" sz="1100">
                  <a:solidFill>
                    <a:srgbClr val="282828"/>
                  </a:solidFill>
                  <a:sym typeface="微软雅黑" pitchFamily="34" charset="-122"/>
                </a:rPr>
                <a:t>：</a:t>
              </a:r>
              <a:r>
                <a:rPr lang="en-US" altLang="zh-CN" sz="1100">
                  <a:solidFill>
                    <a:srgbClr val="282828"/>
                  </a:solidFill>
                  <a:sym typeface="微软雅黑" pitchFamily="34" charset="-122"/>
                </a:rPr>
                <a:t>tree</a:t>
              </a:r>
              <a:r>
                <a:rPr lang="zh-CN" altLang="en-US" sz="1100">
                  <a:solidFill>
                    <a:srgbClr val="282828"/>
                  </a:solidFill>
                  <a:sym typeface="微软雅黑" pitchFamily="34" charset="-122"/>
                </a:rPr>
                <a:t>（</a:t>
              </a:r>
              <a:r>
                <a:rPr lang="en-US" altLang="zh-CN" sz="1100">
                  <a:solidFill>
                    <a:srgbClr val="282828"/>
                  </a:solidFill>
                  <a:sym typeface="微软雅黑" pitchFamily="34" charset="-122"/>
                </a:rPr>
                <a:t>with green leaves</a:t>
              </a:r>
              <a:r>
                <a:rPr lang="zh-CN" altLang="en-US" sz="1100">
                  <a:solidFill>
                    <a:srgbClr val="282828"/>
                  </a:solidFill>
                  <a:sym typeface="微软雅黑" pitchFamily="34" charset="-122"/>
                </a:rPr>
                <a:t>），</a:t>
              </a:r>
              <a:r>
                <a:rPr lang="en-US" altLang="zh-CN" sz="1100">
                  <a:solidFill>
                    <a:srgbClr val="282828"/>
                  </a:solidFill>
                  <a:sym typeface="微软雅黑" pitchFamily="34" charset="-122"/>
                </a:rPr>
                <a:t>house</a:t>
              </a:r>
              <a:endParaRPr lang="zh-CN" altLang="en-US" sz="1800"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4105" name="Group 24"/>
          <p:cNvGrpSpPr>
            <a:grpSpLocks/>
          </p:cNvGrpSpPr>
          <p:nvPr/>
        </p:nvGrpSpPr>
        <p:grpSpPr bwMode="auto">
          <a:xfrm>
            <a:off x="539750" y="2133600"/>
            <a:ext cx="396875" cy="576263"/>
            <a:chOff x="0" y="0"/>
            <a:chExt cx="396000" cy="576000"/>
          </a:xfrm>
        </p:grpSpPr>
        <p:sp>
          <p:nvSpPr>
            <p:cNvPr id="4122" name="矩形 75"/>
            <p:cNvSpPr>
              <a:spLocks noChangeArrowheads="1"/>
            </p:cNvSpPr>
            <p:nvPr/>
          </p:nvSpPr>
          <p:spPr bwMode="auto">
            <a:xfrm>
              <a:off x="0" y="0"/>
              <a:ext cx="396000" cy="576000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4123" name="TextBox 76"/>
            <p:cNvSpPr>
              <a:spLocks noChangeArrowheads="1"/>
            </p:cNvSpPr>
            <p:nvPr/>
          </p:nvSpPr>
          <p:spPr bwMode="auto">
            <a:xfrm>
              <a:off x="26077" y="57167"/>
              <a:ext cx="36580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CN" sz="2400">
                  <a:solidFill>
                    <a:srgbClr val="FFFFFF"/>
                  </a:solidFill>
                  <a:sym typeface="微软雅黑" pitchFamily="34" charset="-122"/>
                </a:rPr>
                <a:t>2</a:t>
              </a:r>
              <a:endParaRPr lang="zh-CN" altLang="en-US" sz="24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</p:grpSp>
      <p:grpSp>
        <p:nvGrpSpPr>
          <p:cNvPr id="4106" name="Group 27"/>
          <p:cNvGrpSpPr>
            <a:grpSpLocks/>
          </p:cNvGrpSpPr>
          <p:nvPr/>
        </p:nvGrpSpPr>
        <p:grpSpPr bwMode="auto">
          <a:xfrm>
            <a:off x="900113" y="2843213"/>
            <a:ext cx="4032250" cy="746125"/>
            <a:chOff x="0" y="0"/>
            <a:chExt cx="4032448" cy="745931"/>
          </a:xfrm>
        </p:grpSpPr>
        <p:sp>
          <p:nvSpPr>
            <p:cNvPr id="4120" name="矩形 78"/>
            <p:cNvSpPr>
              <a:spLocks noChangeArrowheads="1"/>
            </p:cNvSpPr>
            <p:nvPr/>
          </p:nvSpPr>
          <p:spPr bwMode="auto">
            <a:xfrm>
              <a:off x="0" y="0"/>
              <a:ext cx="19045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CN" sz="1400" b="1">
                  <a:solidFill>
                    <a:srgbClr val="282828"/>
                  </a:solidFill>
                  <a:sym typeface="微软雅黑" pitchFamily="34" charset="-122"/>
                </a:rPr>
                <a:t>Autumn</a:t>
              </a:r>
            </a:p>
          </p:txBody>
        </p:sp>
        <p:sp>
          <p:nvSpPr>
            <p:cNvPr id="4121" name="矩形 79"/>
            <p:cNvSpPr>
              <a:spLocks noChangeArrowheads="1"/>
            </p:cNvSpPr>
            <p:nvPr/>
          </p:nvSpPr>
          <p:spPr bwMode="auto">
            <a:xfrm>
              <a:off x="1" y="241902"/>
              <a:ext cx="4032447" cy="504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lnSpc>
                  <a:spcPts val="1600"/>
                </a:lnSpc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CN" sz="1100">
                  <a:solidFill>
                    <a:srgbClr val="282828"/>
                  </a:solidFill>
                  <a:sym typeface="微软雅黑" pitchFamily="34" charset="-122"/>
                </a:rPr>
                <a:t>Weather</a:t>
              </a:r>
              <a:r>
                <a:rPr lang="zh-CN" altLang="en-US" sz="1100">
                  <a:solidFill>
                    <a:srgbClr val="282828"/>
                  </a:solidFill>
                  <a:sym typeface="微软雅黑" pitchFamily="34" charset="-122"/>
                </a:rPr>
                <a:t>：</a:t>
              </a:r>
              <a:r>
                <a:rPr lang="en-US" altLang="zh-CN" sz="1100">
                  <a:solidFill>
                    <a:srgbClr val="282828"/>
                  </a:solidFill>
                  <a:sym typeface="微软雅黑" pitchFamily="34" charset="-122"/>
                </a:rPr>
                <a:t>sunny</a:t>
              </a:r>
            </a:p>
            <a:p>
              <a:pPr eaLnBrk="1" hangingPunct="1">
                <a:lnSpc>
                  <a:spcPts val="1600"/>
                </a:lnSpc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CN" sz="1100">
                  <a:solidFill>
                    <a:srgbClr val="282828"/>
                  </a:solidFill>
                  <a:sym typeface="微软雅黑" pitchFamily="34" charset="-122"/>
                </a:rPr>
                <a:t>View</a:t>
              </a:r>
              <a:r>
                <a:rPr lang="zh-CN" altLang="en-US" sz="1100">
                  <a:solidFill>
                    <a:srgbClr val="282828"/>
                  </a:solidFill>
                  <a:sym typeface="微软雅黑" pitchFamily="34" charset="-122"/>
                </a:rPr>
                <a:t>：</a:t>
              </a:r>
              <a:r>
                <a:rPr lang="en-US" altLang="zh-CN" sz="1100">
                  <a:solidFill>
                    <a:srgbClr val="282828"/>
                  </a:solidFill>
                  <a:sym typeface="微软雅黑" pitchFamily="34" charset="-122"/>
                </a:rPr>
                <a:t>tree</a:t>
              </a:r>
              <a:r>
                <a:rPr lang="zh-CN" altLang="en-US" sz="1100">
                  <a:solidFill>
                    <a:srgbClr val="282828"/>
                  </a:solidFill>
                  <a:sym typeface="微软雅黑" pitchFamily="34" charset="-122"/>
                </a:rPr>
                <a:t>（</a:t>
              </a:r>
              <a:r>
                <a:rPr lang="en-US" altLang="zh-CN" sz="1100">
                  <a:solidFill>
                    <a:srgbClr val="282828"/>
                  </a:solidFill>
                  <a:sym typeface="微软雅黑" pitchFamily="34" charset="-122"/>
                </a:rPr>
                <a:t>no leaves</a:t>
              </a:r>
              <a:r>
                <a:rPr lang="zh-CN" altLang="en-US" sz="1100">
                  <a:solidFill>
                    <a:srgbClr val="282828"/>
                  </a:solidFill>
                  <a:sym typeface="微软雅黑" pitchFamily="34" charset="-122"/>
                </a:rPr>
                <a:t>），</a:t>
              </a:r>
              <a:r>
                <a:rPr lang="en-US" altLang="zh-CN" sz="1100">
                  <a:solidFill>
                    <a:srgbClr val="282828"/>
                  </a:solidFill>
                  <a:sym typeface="微软雅黑" pitchFamily="34" charset="-122"/>
                </a:rPr>
                <a:t>house</a:t>
              </a:r>
              <a:r>
                <a:rPr lang="zh-CN" altLang="en-US" sz="1100">
                  <a:solidFill>
                    <a:srgbClr val="282828"/>
                  </a:solidFill>
                  <a:sym typeface="微软雅黑" pitchFamily="34" charset="-122"/>
                </a:rPr>
                <a:t>， </a:t>
              </a:r>
              <a:r>
                <a:rPr lang="en-US" altLang="zh-CN" sz="1100">
                  <a:solidFill>
                    <a:srgbClr val="282828"/>
                  </a:solidFill>
                  <a:sym typeface="微软雅黑" pitchFamily="34" charset="-122"/>
                </a:rPr>
                <a:t>fire balloon</a:t>
              </a:r>
              <a:endParaRPr lang="zh-CN" altLang="en-US" sz="1800"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4107" name="Group 30"/>
          <p:cNvGrpSpPr>
            <a:grpSpLocks/>
          </p:cNvGrpSpPr>
          <p:nvPr/>
        </p:nvGrpSpPr>
        <p:grpSpPr bwMode="auto">
          <a:xfrm>
            <a:off x="539750" y="2917825"/>
            <a:ext cx="396875" cy="576263"/>
            <a:chOff x="0" y="0"/>
            <a:chExt cx="396000" cy="576000"/>
          </a:xfrm>
        </p:grpSpPr>
        <p:sp>
          <p:nvSpPr>
            <p:cNvPr id="4118" name="矩形 80"/>
            <p:cNvSpPr>
              <a:spLocks noChangeArrowheads="1"/>
            </p:cNvSpPr>
            <p:nvPr/>
          </p:nvSpPr>
          <p:spPr bwMode="auto">
            <a:xfrm>
              <a:off x="0" y="0"/>
              <a:ext cx="396000" cy="576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4119" name="TextBox 81"/>
            <p:cNvSpPr>
              <a:spLocks noChangeArrowheads="1"/>
            </p:cNvSpPr>
            <p:nvPr/>
          </p:nvSpPr>
          <p:spPr bwMode="auto">
            <a:xfrm>
              <a:off x="26077" y="57167"/>
              <a:ext cx="36580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CN" sz="2400">
                  <a:solidFill>
                    <a:srgbClr val="FFFFFF"/>
                  </a:solidFill>
                  <a:sym typeface="微软雅黑" pitchFamily="34" charset="-122"/>
                </a:rPr>
                <a:t>3</a:t>
              </a:r>
              <a:endParaRPr lang="zh-CN" altLang="en-US" sz="24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</p:grpSp>
      <p:grpSp>
        <p:nvGrpSpPr>
          <p:cNvPr id="4108" name="Group 33"/>
          <p:cNvGrpSpPr>
            <a:grpSpLocks/>
          </p:cNvGrpSpPr>
          <p:nvPr/>
        </p:nvGrpSpPr>
        <p:grpSpPr bwMode="auto">
          <a:xfrm>
            <a:off x="900113" y="3627438"/>
            <a:ext cx="4032250" cy="744537"/>
            <a:chOff x="0" y="0"/>
            <a:chExt cx="4032448" cy="744649"/>
          </a:xfrm>
        </p:grpSpPr>
        <p:sp>
          <p:nvSpPr>
            <p:cNvPr id="4116" name="矩形 83"/>
            <p:cNvSpPr>
              <a:spLocks noChangeArrowheads="1"/>
            </p:cNvSpPr>
            <p:nvPr/>
          </p:nvSpPr>
          <p:spPr bwMode="auto">
            <a:xfrm>
              <a:off x="0" y="0"/>
              <a:ext cx="1904560" cy="307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CN" sz="1400" b="1">
                  <a:solidFill>
                    <a:srgbClr val="FF8607"/>
                  </a:solidFill>
                  <a:sym typeface="微软雅黑" pitchFamily="34" charset="-122"/>
                </a:rPr>
                <a:t>Winter</a:t>
              </a:r>
            </a:p>
          </p:txBody>
        </p:sp>
        <p:sp>
          <p:nvSpPr>
            <p:cNvPr id="4117" name="矩形 84"/>
            <p:cNvSpPr>
              <a:spLocks noChangeArrowheads="1"/>
            </p:cNvSpPr>
            <p:nvPr/>
          </p:nvSpPr>
          <p:spPr bwMode="auto">
            <a:xfrm>
              <a:off x="1" y="241902"/>
              <a:ext cx="4032447" cy="502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lnSpc>
                  <a:spcPts val="1600"/>
                </a:lnSpc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CN" sz="1100">
                  <a:solidFill>
                    <a:srgbClr val="282828"/>
                  </a:solidFill>
                  <a:sym typeface="微软雅黑" pitchFamily="34" charset="-122"/>
                </a:rPr>
                <a:t>Weater</a:t>
              </a:r>
              <a:r>
                <a:rPr lang="zh-CN" altLang="en-US" sz="1100">
                  <a:solidFill>
                    <a:srgbClr val="282828"/>
                  </a:solidFill>
                  <a:sym typeface="微软雅黑" pitchFamily="34" charset="-122"/>
                </a:rPr>
                <a:t>：</a:t>
              </a:r>
              <a:r>
                <a:rPr lang="en-US" altLang="zh-CN" sz="1100">
                  <a:solidFill>
                    <a:srgbClr val="282828"/>
                  </a:solidFill>
                  <a:sym typeface="微软雅黑" pitchFamily="34" charset="-122"/>
                </a:rPr>
                <a:t>snowy</a:t>
              </a:r>
            </a:p>
            <a:p>
              <a:pPr eaLnBrk="1" hangingPunct="1">
                <a:lnSpc>
                  <a:spcPts val="1600"/>
                </a:lnSpc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CN" sz="1100">
                  <a:solidFill>
                    <a:srgbClr val="282828"/>
                  </a:solidFill>
                  <a:sym typeface="微软雅黑" pitchFamily="34" charset="-122"/>
                </a:rPr>
                <a:t>View</a:t>
              </a:r>
              <a:r>
                <a:rPr lang="zh-CN" altLang="en-US" sz="1100">
                  <a:solidFill>
                    <a:srgbClr val="282828"/>
                  </a:solidFill>
                  <a:sym typeface="微软雅黑" pitchFamily="34" charset="-122"/>
                </a:rPr>
                <a:t>：</a:t>
              </a:r>
              <a:r>
                <a:rPr lang="en-US" altLang="zh-CN" sz="1100">
                  <a:solidFill>
                    <a:srgbClr val="282828"/>
                  </a:solidFill>
                  <a:sym typeface="微软雅黑" pitchFamily="34" charset="-122"/>
                </a:rPr>
                <a:t>tree</a:t>
              </a:r>
              <a:r>
                <a:rPr lang="zh-CN" altLang="en-US" sz="1100">
                  <a:solidFill>
                    <a:srgbClr val="282828"/>
                  </a:solidFill>
                  <a:sym typeface="微软雅黑" pitchFamily="34" charset="-122"/>
                </a:rPr>
                <a:t>（</a:t>
              </a:r>
              <a:r>
                <a:rPr lang="en-US" altLang="zh-CN" sz="1100">
                  <a:solidFill>
                    <a:srgbClr val="282828"/>
                  </a:solidFill>
                  <a:sym typeface="微软雅黑" pitchFamily="34" charset="-122"/>
                </a:rPr>
                <a:t>with snow</a:t>
              </a:r>
              <a:r>
                <a:rPr lang="zh-CN" altLang="en-US" sz="1100">
                  <a:solidFill>
                    <a:srgbClr val="282828"/>
                  </a:solidFill>
                  <a:sym typeface="微软雅黑" pitchFamily="34" charset="-122"/>
                </a:rPr>
                <a:t>），</a:t>
              </a:r>
              <a:r>
                <a:rPr lang="en-US" altLang="zh-CN" sz="1100">
                  <a:solidFill>
                    <a:srgbClr val="282828"/>
                  </a:solidFill>
                  <a:sym typeface="微软雅黑" pitchFamily="34" charset="-122"/>
                </a:rPr>
                <a:t>houses</a:t>
              </a:r>
              <a:r>
                <a:rPr lang="zh-CN" altLang="en-US" sz="1100">
                  <a:solidFill>
                    <a:srgbClr val="282828"/>
                  </a:solidFill>
                  <a:sym typeface="微软雅黑" pitchFamily="34" charset="-122"/>
                </a:rPr>
                <a:t>， </a:t>
              </a:r>
              <a:r>
                <a:rPr lang="en-US" altLang="zh-CN" sz="1100">
                  <a:solidFill>
                    <a:srgbClr val="282828"/>
                  </a:solidFill>
                  <a:sym typeface="微软雅黑" pitchFamily="34" charset="-122"/>
                </a:rPr>
                <a:t>snowman</a:t>
              </a:r>
            </a:p>
          </p:txBody>
        </p:sp>
      </p:grpSp>
      <p:grpSp>
        <p:nvGrpSpPr>
          <p:cNvPr id="4109" name="Group 36"/>
          <p:cNvGrpSpPr>
            <a:grpSpLocks/>
          </p:cNvGrpSpPr>
          <p:nvPr/>
        </p:nvGrpSpPr>
        <p:grpSpPr bwMode="auto">
          <a:xfrm>
            <a:off x="539750" y="3702050"/>
            <a:ext cx="396875" cy="576263"/>
            <a:chOff x="0" y="0"/>
            <a:chExt cx="396000" cy="576000"/>
          </a:xfrm>
        </p:grpSpPr>
        <p:sp>
          <p:nvSpPr>
            <p:cNvPr id="4114" name="矩形 85"/>
            <p:cNvSpPr>
              <a:spLocks noChangeArrowheads="1"/>
            </p:cNvSpPr>
            <p:nvPr/>
          </p:nvSpPr>
          <p:spPr bwMode="auto">
            <a:xfrm>
              <a:off x="0" y="0"/>
              <a:ext cx="396000" cy="576000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4115" name="TextBox 86"/>
            <p:cNvSpPr>
              <a:spLocks noChangeArrowheads="1"/>
            </p:cNvSpPr>
            <p:nvPr/>
          </p:nvSpPr>
          <p:spPr bwMode="auto">
            <a:xfrm>
              <a:off x="26077" y="57167"/>
              <a:ext cx="36580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CN" sz="2400">
                  <a:solidFill>
                    <a:srgbClr val="FFFFFF"/>
                  </a:solidFill>
                  <a:sym typeface="微软雅黑" pitchFamily="34" charset="-122"/>
                </a:rPr>
                <a:t>4</a:t>
              </a:r>
              <a:endParaRPr lang="zh-CN" altLang="en-US" sz="24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</p:grpSp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1431925"/>
            <a:ext cx="447992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图片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688" y="1430338"/>
            <a:ext cx="4471987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图片 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263" y="1446213"/>
            <a:ext cx="4471987" cy="277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图片 3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263" y="1416050"/>
            <a:ext cx="4471987" cy="28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882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黑色背景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123" name="前言"/>
          <p:cNvSpPr>
            <a:spLocks noChangeArrowheads="1"/>
          </p:cNvSpPr>
          <p:nvPr/>
        </p:nvSpPr>
        <p:spPr bwMode="auto">
          <a:xfrm>
            <a:off x="1108075" y="339725"/>
            <a:ext cx="19944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FFFF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Season</a:t>
            </a:r>
            <a:r>
              <a:rPr lang="zh-CN" altLang="en-US" sz="2800" dirty="0" smtClean="0">
                <a:solidFill>
                  <a:srgbClr val="FFFFFF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四季</a:t>
            </a:r>
            <a:endParaRPr lang="zh-CN" altLang="en-US" sz="2800" dirty="0">
              <a:solidFill>
                <a:srgbClr val="FFFFFF"/>
              </a:solidFill>
              <a:latin typeface="Impact" pitchFamily="34" charset="0"/>
              <a:ea typeface="微软雅黑" pitchFamily="34" charset="-122"/>
              <a:sym typeface="Impact" pitchFamily="34" charset="0"/>
            </a:endParaRPr>
          </a:p>
        </p:txBody>
      </p:sp>
      <p:grpSp>
        <p:nvGrpSpPr>
          <p:cNvPr id="5124" name="Group 4"/>
          <p:cNvGrpSpPr>
            <a:grpSpLocks/>
          </p:cNvGrpSpPr>
          <p:nvPr/>
        </p:nvGrpSpPr>
        <p:grpSpPr bwMode="auto">
          <a:xfrm>
            <a:off x="0" y="931863"/>
            <a:ext cx="9144000" cy="3727450"/>
            <a:chOff x="0" y="0"/>
            <a:chExt cx="9144000" cy="3728183"/>
          </a:xfrm>
        </p:grpSpPr>
        <p:sp>
          <p:nvSpPr>
            <p:cNvPr id="5125" name="矩形 254"/>
            <p:cNvSpPr>
              <a:spLocks noChangeArrowheads="1"/>
            </p:cNvSpPr>
            <p:nvPr/>
          </p:nvSpPr>
          <p:spPr bwMode="auto">
            <a:xfrm rot="10800000" flipV="1">
              <a:off x="0" y="144015"/>
              <a:ext cx="9144000" cy="3584168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5126" name="直角三角形 6"/>
            <p:cNvSpPr>
              <a:spLocks noChangeArrowheads="1"/>
            </p:cNvSpPr>
            <p:nvPr/>
          </p:nvSpPr>
          <p:spPr bwMode="auto">
            <a:xfrm rot="8100000">
              <a:off x="1101425" y="0"/>
              <a:ext cx="288032" cy="288032"/>
            </a:xfrm>
            <a:prstGeom prst="rtTriangle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5134" name="前言正文"/>
          <p:cNvSpPr>
            <a:spLocks noChangeArrowheads="1"/>
          </p:cNvSpPr>
          <p:nvPr/>
        </p:nvSpPr>
        <p:spPr bwMode="auto">
          <a:xfrm>
            <a:off x="3635375" y="1727200"/>
            <a:ext cx="49911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100" dirty="0" smtClean="0">
                <a:solidFill>
                  <a:srgbClr val="28282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</a:t>
            </a:r>
            <a:r>
              <a:rPr lang="zh-CN" altLang="en-US" sz="1100" dirty="0">
                <a:solidFill>
                  <a:srgbClr val="28282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讨论创意的过程中，我们小组三位成员一致希望能够做出一些场景的变换，而不单单是一个单独的场景，就想到我们也许可以重现一年中的四个季节，因为这个主题贴近生活，易于设计，我们也想要将自己对四季的领域和感触添加进本次作业中，赞美、崇拜大自然。</a:t>
            </a:r>
            <a:endParaRPr lang="zh-CN" altLang="en-US" dirty="0"/>
          </a:p>
        </p:txBody>
      </p:sp>
      <p:sp>
        <p:nvSpPr>
          <p:cNvPr id="5135" name="前言标题装饰线"/>
          <p:cNvSpPr>
            <a:spLocks noChangeArrowheads="1"/>
          </p:cNvSpPr>
          <p:nvPr/>
        </p:nvSpPr>
        <p:spPr bwMode="auto">
          <a:xfrm>
            <a:off x="3730625" y="1700213"/>
            <a:ext cx="4752975" cy="174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136" name="前言标题"/>
          <p:cNvSpPr>
            <a:spLocks noChangeArrowheads="1"/>
          </p:cNvSpPr>
          <p:nvPr/>
        </p:nvSpPr>
        <p:spPr bwMode="auto">
          <a:xfrm>
            <a:off x="3635375" y="1347788"/>
            <a:ext cx="51133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6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创意来源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946411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21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grpSp>
        <p:nvGrpSpPr>
          <p:cNvPr id="5123" name="Group 6"/>
          <p:cNvGrpSpPr>
            <a:grpSpLocks/>
          </p:cNvGrpSpPr>
          <p:nvPr/>
        </p:nvGrpSpPr>
        <p:grpSpPr bwMode="auto">
          <a:xfrm>
            <a:off x="584200" y="515938"/>
            <a:ext cx="2474913" cy="4068762"/>
            <a:chOff x="0" y="0"/>
            <a:chExt cx="2476153" cy="4069266"/>
          </a:xfrm>
        </p:grpSpPr>
        <p:sp>
          <p:nvSpPr>
            <p:cNvPr id="5170" name="矩形 79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71" name="矩形 86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72" name="矩形 93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73" name="矩形 100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74" name="矩形 10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75" name="矩形 114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76" name="矩形 126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77" name="矩形 127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78" name="矩形 128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79" name="矩形 129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80" name="矩形 130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81" name="矩形 131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82" name="矩形 132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83" name="矩形 133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84" name="矩形 134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85" name="矩形 135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86" name="矩形 136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87" name="矩形 137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88" name="矩形 138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89" name="矩形 139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90" name="矩形 140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91" name="矩形 141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92" name="矩形 142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93" name="矩形 143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94" name="矩形 144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95" name="矩形 145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96" name="矩形 146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97" name="矩形 147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98" name="矩形 148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99" name="矩形 149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200" name="矩形 150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201" name="矩形 151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202" name="矩形 152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203" name="矩形 153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204" name="矩形 154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205" name="矩形 155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206" name="矩形 156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207" name="矩形 157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208" name="矩形 158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209" name="矩形 159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210" name="矩形 160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211" name="矩形 161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212" name="矩形 162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213" name="矩形 163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214" name="矩形 164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215" name="矩形 165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216" name="矩形 166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217" name="矩形 167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218" name="矩形 16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219" name="矩形 16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220" name="矩形 17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221" name="矩形 17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222" name="矩形 17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223" name="矩形 17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224" name="矩形 174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225" name="矩形 175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226" name="矩形 176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227" name="矩形 177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228" name="矩形 178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229" name="矩形 179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</p:grpSp>
      <p:grpSp>
        <p:nvGrpSpPr>
          <p:cNvPr id="5124" name="Group 67"/>
          <p:cNvGrpSpPr>
            <a:grpSpLocks/>
          </p:cNvGrpSpPr>
          <p:nvPr/>
        </p:nvGrpSpPr>
        <p:grpSpPr bwMode="auto">
          <a:xfrm>
            <a:off x="584200" y="515938"/>
            <a:ext cx="2474913" cy="4068762"/>
            <a:chOff x="0" y="0"/>
            <a:chExt cx="2476153" cy="4069266"/>
          </a:xfrm>
        </p:grpSpPr>
        <p:sp>
          <p:nvSpPr>
            <p:cNvPr id="5126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27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28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29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30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31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32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33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34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35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36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37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3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3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40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41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42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43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44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45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46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47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48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49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50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51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52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53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54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55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56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57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58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59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60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61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62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63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64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65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66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67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68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5169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</p:grpSp>
      <p:sp>
        <p:nvSpPr>
          <p:cNvPr id="5125" name="矩形 122"/>
          <p:cNvSpPr>
            <a:spLocks noChangeArrowheads="1"/>
          </p:cNvSpPr>
          <p:nvPr/>
        </p:nvSpPr>
        <p:spPr bwMode="auto">
          <a:xfrm>
            <a:off x="3535363" y="2132013"/>
            <a:ext cx="5621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400" dirty="0" smtClean="0">
                <a:solidFill>
                  <a:srgbClr val="FFFFFF"/>
                </a:solidFill>
                <a:sym typeface="微软雅黑" pitchFamily="34" charset="-122"/>
              </a:rPr>
              <a:t>小组分工</a:t>
            </a:r>
            <a:endParaRPr lang="zh-CN" altLang="en-US" sz="2400" dirty="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9439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矩形 3"/>
          <p:cNvSpPr>
            <a:spLocks noChangeArrowheads="1"/>
          </p:cNvSpPr>
          <p:nvPr/>
        </p:nvSpPr>
        <p:spPr bwMode="auto">
          <a:xfrm>
            <a:off x="476250" y="177800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282828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得</a:t>
            </a:r>
            <a:r>
              <a:rPr lang="zh-CN" altLang="en-US" sz="2400" b="1" dirty="0" smtClean="0">
                <a:solidFill>
                  <a:srgbClr val="282828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分点完成情况</a:t>
            </a:r>
            <a:endParaRPr lang="zh-CN" altLang="en-US" b="1" dirty="0"/>
          </a:p>
        </p:txBody>
      </p:sp>
      <p:sp>
        <p:nvSpPr>
          <p:cNvPr id="9221" name="等腰三角形 4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568174"/>
              </p:ext>
            </p:extLst>
          </p:nvPr>
        </p:nvGraphicFramePr>
        <p:xfrm>
          <a:off x="683568" y="987573"/>
          <a:ext cx="7704856" cy="374441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892107"/>
                <a:gridCol w="960321"/>
                <a:gridCol w="2857743"/>
                <a:gridCol w="994685"/>
              </a:tblGrid>
              <a:tr h="4680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</a:rPr>
                        <a:t>Illumination model</a:t>
                      </a:r>
                      <a:endParaRPr lang="zh-CN" sz="1600" b="1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800" kern="1200" dirty="0" smtClean="0">
                          <a:effectLst/>
                        </a:rPr>
                        <a:t>√</a:t>
                      </a:r>
                      <a:endParaRPr lang="zh-CN" sz="1600" b="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</a:rPr>
                        <a:t>Bessel curve and surface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600" b="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80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</a:rPr>
                        <a:t>Texture</a:t>
                      </a:r>
                      <a:endParaRPr lang="zh-CN" sz="1600" b="1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800" kern="1200" dirty="0" smtClean="0">
                          <a:effectLst/>
                        </a:rPr>
                        <a:t>√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</a:rPr>
                        <a:t>Multiple texture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800" kern="1200" dirty="0" smtClean="0">
                          <a:effectLst/>
                        </a:rPr>
                        <a:t>√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80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</a:rPr>
                        <a:t>Display list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800" kern="1200" dirty="0" smtClean="0">
                          <a:effectLst/>
                        </a:rPr>
                        <a:t>√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</a:rPr>
                        <a:t>Bump mapping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80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</a:rPr>
                        <a:t>Image manipulation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800" kern="1200" dirty="0" smtClean="0">
                          <a:effectLst/>
                        </a:rPr>
                        <a:t>√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</a:rPr>
                        <a:t>Shadow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80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</a:rPr>
                        <a:t>Texture mapping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800" kern="1200" dirty="0" smtClean="0">
                          <a:effectLst/>
                        </a:rPr>
                        <a:t>√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Skeletal animation</a:t>
                      </a:r>
                      <a:endParaRPr lang="zh-CN" sz="16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80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</a:rPr>
                        <a:t>Display text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800" kern="1200" dirty="0" smtClean="0">
                          <a:effectLst/>
                        </a:rPr>
                        <a:t>√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</a:rPr>
                        <a:t>Camera roaming</a:t>
                      </a:r>
                      <a:endParaRPr lang="zh-CN" sz="1600" b="1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800" kern="1200" dirty="0" smtClean="0">
                          <a:effectLst/>
                        </a:rPr>
                        <a:t>√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80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</a:rPr>
                        <a:t>Anti aliasing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Sky rendering</a:t>
                      </a:r>
                      <a:endParaRPr lang="zh-CN" sz="16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800" kern="1200" dirty="0" smtClean="0">
                          <a:effectLst/>
                        </a:rPr>
                        <a:t>√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80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Particle system</a:t>
                      </a:r>
                      <a:endParaRPr lang="zh-CN" sz="16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800" kern="1200" dirty="0" smtClean="0">
                          <a:effectLst/>
                        </a:rPr>
                        <a:t>√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Terrain rendering</a:t>
                      </a:r>
                      <a:endParaRPr lang="zh-CN" sz="16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800" kern="1200" dirty="0" smtClean="0">
                          <a:effectLst/>
                        </a:rPr>
                        <a:t>√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35764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矩形 3"/>
          <p:cNvSpPr>
            <a:spLocks noChangeArrowheads="1"/>
          </p:cNvSpPr>
          <p:nvPr/>
        </p:nvSpPr>
        <p:spPr bwMode="auto">
          <a:xfrm>
            <a:off x="476250" y="177800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282828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小组分工</a:t>
            </a:r>
            <a:endParaRPr lang="zh-CN" altLang="en-US" b="1" dirty="0"/>
          </a:p>
        </p:txBody>
      </p:sp>
      <p:sp>
        <p:nvSpPr>
          <p:cNvPr id="9221" name="等腰三角形 4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845784"/>
              </p:ext>
            </p:extLst>
          </p:nvPr>
        </p:nvGraphicFramePr>
        <p:xfrm>
          <a:off x="611561" y="843552"/>
          <a:ext cx="7992886" cy="396045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09746"/>
                <a:gridCol w="1994380"/>
                <a:gridCol w="1994380"/>
                <a:gridCol w="1994380"/>
              </a:tblGrid>
              <a:tr h="264030">
                <a:tc rowSpan="2"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</a:t>
                      </a:r>
                      <a:endParaRPr lang="zh-CN" sz="1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组员完成情况</a:t>
                      </a:r>
                      <a:endParaRPr lang="zh-CN" sz="1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640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肖文惠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谢圆</a:t>
                      </a:r>
                      <a:endParaRPr lang="zh-CN" sz="14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杨柳</a:t>
                      </a:r>
                      <a:endParaRPr lang="zh-CN" sz="14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403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光照模型</a:t>
                      </a:r>
                      <a:endParaRPr lang="zh-CN" sz="1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403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材质</a:t>
                      </a:r>
                      <a:endParaRPr lang="zh-CN" sz="1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403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显示列表</a:t>
                      </a:r>
                      <a:endParaRPr lang="zh-CN" sz="1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403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图像处理</a:t>
                      </a:r>
                      <a:endParaRPr lang="zh-CN" sz="1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403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纹理映射</a:t>
                      </a:r>
                      <a:endParaRPr lang="zh-CN" sz="1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403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显示文字</a:t>
                      </a:r>
                      <a:endParaRPr lang="zh-CN" sz="1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403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粒子系统</a:t>
                      </a:r>
                      <a:endParaRPr lang="zh-CN" sz="1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403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</a:t>
                      </a:r>
                      <a:r>
                        <a:rPr lang="zh-CN" sz="14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endParaRPr lang="zh-CN" sz="1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403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多重纹理</a:t>
                      </a:r>
                      <a:endParaRPr lang="zh-CN" sz="1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403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摄像机漫游</a:t>
                      </a:r>
                      <a:endParaRPr lang="zh-CN" sz="1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403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天空绘制</a:t>
                      </a:r>
                      <a:endParaRPr lang="zh-CN" sz="1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403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地形渲染</a:t>
                      </a:r>
                      <a:endParaRPr lang="zh-CN" sz="1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403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导入模型</a:t>
                      </a:r>
                      <a:endParaRPr lang="zh-CN" sz="1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9291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A83B3-AD57-4958-8980-A6077A4C07F4}" type="slidenum">
              <a:rPr lang="zh-CN" altLang="en-US"/>
              <a:pPr/>
              <a:t>9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1506" name="矩形 121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21510" name="Group 6"/>
          <p:cNvGrpSpPr>
            <a:grpSpLocks/>
          </p:cNvGrpSpPr>
          <p:nvPr/>
        </p:nvGrpSpPr>
        <p:grpSpPr bwMode="auto">
          <a:xfrm>
            <a:off x="584200" y="515938"/>
            <a:ext cx="2474913" cy="4068762"/>
            <a:chOff x="0" y="0"/>
            <a:chExt cx="2476153" cy="4069266"/>
          </a:xfrm>
        </p:grpSpPr>
        <p:sp>
          <p:nvSpPr>
            <p:cNvPr id="21511" name="矩形 79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12" name="矩形 86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13" name="矩形 93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14" name="矩形 100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15" name="矩形 10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16" name="矩形 114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17" name="矩形 126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18" name="矩形 127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19" name="矩形 128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20" name="矩形 129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21" name="矩形 130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22" name="矩形 131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23" name="矩形 132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24" name="矩形 133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25" name="矩形 134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26" name="矩形 135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27" name="矩形 136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28" name="矩形 137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29" name="矩形 138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30" name="矩形 139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31" name="矩形 140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32" name="矩形 141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33" name="矩形 142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34" name="矩形 143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35" name="矩形 144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36" name="矩形 145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37" name="矩形 146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38" name="矩形 147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39" name="矩形 148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40" name="矩形 149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41" name="矩形 150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42" name="矩形 151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43" name="矩形 152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44" name="矩形 153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45" name="矩形 154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46" name="矩形 155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47" name="矩形 156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48" name="矩形 157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49" name="矩形 158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50" name="矩形 159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51" name="矩形 160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52" name="矩形 161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53" name="矩形 162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54" name="矩形 163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55" name="矩形 164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56" name="矩形 165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57" name="矩形 166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58" name="矩形 167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59" name="矩形 16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60" name="矩形 16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61" name="矩形 17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62" name="矩形 17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63" name="矩形 17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64" name="矩形 17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65" name="矩形 174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66" name="矩形 175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67" name="矩形 176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68" name="矩形 177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69" name="矩形 178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70" name="矩形 179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21571" name="Group 67"/>
          <p:cNvGrpSpPr>
            <a:grpSpLocks/>
          </p:cNvGrpSpPr>
          <p:nvPr/>
        </p:nvGrpSpPr>
        <p:grpSpPr bwMode="auto">
          <a:xfrm>
            <a:off x="584200" y="515938"/>
            <a:ext cx="2474913" cy="4068762"/>
            <a:chOff x="0" y="0"/>
            <a:chExt cx="2476153" cy="4069266"/>
          </a:xfrm>
        </p:grpSpPr>
        <p:sp>
          <p:nvSpPr>
            <p:cNvPr id="21572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7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7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7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7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7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7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7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8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8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8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8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84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85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86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87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88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89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90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91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92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93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94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95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96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97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98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599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600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601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60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60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60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60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60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60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60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60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61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61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61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61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61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61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21616" name="矩形 122"/>
          <p:cNvSpPr>
            <a:spLocks noChangeArrowheads="1"/>
          </p:cNvSpPr>
          <p:nvPr/>
        </p:nvSpPr>
        <p:spPr bwMode="auto">
          <a:xfrm>
            <a:off x="3535363" y="2132013"/>
            <a:ext cx="5621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核心技术介绍</a:t>
            </a:r>
            <a:endParaRPr lang="zh-CN" altLang="en-US" sz="2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295972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1094</Words>
  <Application>Microsoft Office PowerPoint</Application>
  <PresentationFormat>全屏显示(16:9)</PresentationFormat>
  <Paragraphs>266</Paragraphs>
  <Slides>28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FairyShaw</dc:creator>
  <cp:lastModifiedBy>FairyShaw</cp:lastModifiedBy>
  <cp:revision>17</cp:revision>
  <dcterms:created xsi:type="dcterms:W3CDTF">2015-06-18T13:13:01Z</dcterms:created>
  <dcterms:modified xsi:type="dcterms:W3CDTF">2015-06-19T01:35:02Z</dcterms:modified>
</cp:coreProperties>
</file>